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04" r:id="rId3"/>
    <p:sldId id="306" r:id="rId4"/>
    <p:sldId id="308" r:id="rId5"/>
    <p:sldId id="287" r:id="rId6"/>
    <p:sldId id="298" r:id="rId7"/>
    <p:sldId id="299" r:id="rId8"/>
    <p:sldId id="285" r:id="rId9"/>
    <p:sldId id="310" r:id="rId10"/>
    <p:sldId id="309" r:id="rId11"/>
    <p:sldId id="31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1"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A57"/>
    <a:srgbClr val="450255"/>
    <a:srgbClr val="2D748E"/>
    <a:srgbClr val="235C81"/>
    <a:srgbClr val="279F86"/>
    <a:srgbClr val="152611"/>
    <a:srgbClr val="71CB5A"/>
    <a:srgbClr val="7AD152"/>
    <a:srgbClr val="74C7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0247" autoAdjust="0"/>
  </p:normalViewPr>
  <p:slideViewPr>
    <p:cSldViewPr snapToGrid="0">
      <p:cViewPr varScale="1">
        <p:scale>
          <a:sx n="87" d="100"/>
          <a:sy n="87" d="100"/>
        </p:scale>
        <p:origin x="96"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7/30/2021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dirty="0"/>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2</a:t>
            </a:fld>
            <a:endParaRPr lang="en-US" dirty="0"/>
          </a:p>
        </p:txBody>
      </p:sp>
    </p:spTree>
    <p:extLst>
      <p:ext uri="{BB962C8B-B14F-4D97-AF65-F5344CB8AC3E}">
        <p14:creationId xmlns:p14="http://schemas.microsoft.com/office/powerpoint/2010/main" val="14087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3</a:t>
            </a:fld>
            <a:endParaRPr lang="en-US" dirty="0"/>
          </a:p>
        </p:txBody>
      </p:sp>
    </p:spTree>
    <p:extLst>
      <p:ext uri="{BB962C8B-B14F-4D97-AF65-F5344CB8AC3E}">
        <p14:creationId xmlns:p14="http://schemas.microsoft.com/office/powerpoint/2010/main" val="366140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4</a:t>
            </a:fld>
            <a:endParaRPr lang="en-US" dirty="0"/>
          </a:p>
        </p:txBody>
      </p:sp>
    </p:spTree>
    <p:extLst>
      <p:ext uri="{BB962C8B-B14F-4D97-AF65-F5344CB8AC3E}">
        <p14:creationId xmlns:p14="http://schemas.microsoft.com/office/powerpoint/2010/main" val="3076339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5</a:t>
            </a:fld>
            <a:endParaRPr lang="en-US" dirty="0"/>
          </a:p>
        </p:txBody>
      </p:sp>
    </p:spTree>
    <p:extLst>
      <p:ext uri="{BB962C8B-B14F-4D97-AF65-F5344CB8AC3E}">
        <p14:creationId xmlns:p14="http://schemas.microsoft.com/office/powerpoint/2010/main" val="252663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1380C976-69FE-480F-A5DE-21BB1A64F930}" type="slidenum">
              <a:rPr lang="en-US" smtClean="0"/>
              <a:t>6</a:t>
            </a:fld>
            <a:endParaRPr lang="en-US" dirty="0"/>
          </a:p>
        </p:txBody>
      </p:sp>
    </p:spTree>
    <p:extLst>
      <p:ext uri="{BB962C8B-B14F-4D97-AF65-F5344CB8AC3E}">
        <p14:creationId xmlns:p14="http://schemas.microsoft.com/office/powerpoint/2010/main" val="279472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7</a:t>
            </a:fld>
            <a:endParaRPr lang="en-US" dirty="0"/>
          </a:p>
        </p:txBody>
      </p:sp>
    </p:spTree>
    <p:extLst>
      <p:ext uri="{BB962C8B-B14F-4D97-AF65-F5344CB8AC3E}">
        <p14:creationId xmlns:p14="http://schemas.microsoft.com/office/powerpoint/2010/main" val="84734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8</a:t>
            </a:fld>
            <a:endParaRPr lang="en-US" dirty="0"/>
          </a:p>
        </p:txBody>
      </p:sp>
    </p:spTree>
    <p:extLst>
      <p:ext uri="{BB962C8B-B14F-4D97-AF65-F5344CB8AC3E}">
        <p14:creationId xmlns:p14="http://schemas.microsoft.com/office/powerpoint/2010/main" val="48392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7/30/2021</a:t>
            </a:fld>
            <a:endParaRPr lang="en-US" dirty="0"/>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7/30/2021</a:t>
            </a:fld>
            <a:endParaRPr lang="en-US" dirty="0"/>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dirty="0"/>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18" Type="http://schemas.microsoft.com/office/2007/relationships/hdphoto" Target="../media/hdphoto6.wdp"/><Relationship Id="rId3" Type="http://schemas.openxmlformats.org/officeDocument/2006/relationships/image" Target="../media/image2.png"/><Relationship Id="rId21" Type="http://schemas.openxmlformats.org/officeDocument/2006/relationships/image" Target="../media/image13.png"/><Relationship Id="rId7" Type="http://schemas.microsoft.com/office/2007/relationships/hdphoto" Target="../media/hdphoto1.wdp"/><Relationship Id="rId12" Type="http://schemas.openxmlformats.org/officeDocument/2006/relationships/image" Target="../media/image8.png"/><Relationship Id="rId17" Type="http://schemas.openxmlformats.org/officeDocument/2006/relationships/image" Target="../media/image11.png"/><Relationship Id="rId2" Type="http://schemas.openxmlformats.org/officeDocument/2006/relationships/notesSlide" Target="../notesSlides/notesSlide2.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image" Target="../media/image7.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2.wdp"/><Relationship Id="rId14" Type="http://schemas.openxmlformats.org/officeDocument/2006/relationships/image" Target="../media/image9.png"/><Relationship Id="rId22" Type="http://schemas.microsoft.com/office/2007/relationships/hdphoto" Target="../media/hdphoto8.wdp"/></Relationships>
</file>

<file path=ppt/slides/_rels/slide4.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9.png"/><Relationship Id="rId18" Type="http://schemas.microsoft.com/office/2007/relationships/hdphoto" Target="../media/hdphoto15.wdp"/><Relationship Id="rId26" Type="http://schemas.openxmlformats.org/officeDocument/2006/relationships/image" Target="../media/image26.png"/><Relationship Id="rId3" Type="http://schemas.openxmlformats.org/officeDocument/2006/relationships/image" Target="../media/image14.png"/><Relationship Id="rId21" Type="http://schemas.microsoft.com/office/2007/relationships/hdphoto" Target="../media/hdphoto16.wdp"/><Relationship Id="rId7" Type="http://schemas.openxmlformats.org/officeDocument/2006/relationships/image" Target="../media/image16.png"/><Relationship Id="rId12" Type="http://schemas.microsoft.com/office/2007/relationships/hdphoto" Target="../media/hdphoto12.wdp"/><Relationship Id="rId17" Type="http://schemas.openxmlformats.org/officeDocument/2006/relationships/image" Target="../media/image21.png"/><Relationship Id="rId25" Type="http://schemas.microsoft.com/office/2007/relationships/hdphoto" Target="../media/hdphoto18.wdp"/><Relationship Id="rId2" Type="http://schemas.openxmlformats.org/officeDocument/2006/relationships/notesSlide" Target="../notesSlides/notesSlide3.xml"/><Relationship Id="rId16" Type="http://schemas.microsoft.com/office/2007/relationships/hdphoto" Target="../media/hdphoto14.wdp"/><Relationship Id="rId20"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8.png"/><Relationship Id="rId24" Type="http://schemas.openxmlformats.org/officeDocument/2006/relationships/image" Target="../media/image25.png"/><Relationship Id="rId5" Type="http://schemas.openxmlformats.org/officeDocument/2006/relationships/image" Target="../media/image15.png"/><Relationship Id="rId15" Type="http://schemas.openxmlformats.org/officeDocument/2006/relationships/image" Target="../media/image20.png"/><Relationship Id="rId23" Type="http://schemas.microsoft.com/office/2007/relationships/hdphoto" Target="../media/hdphoto17.wdp"/><Relationship Id="rId10" Type="http://schemas.microsoft.com/office/2007/relationships/hdphoto" Target="../media/hdphoto11.wdp"/><Relationship Id="rId19" Type="http://schemas.openxmlformats.org/officeDocument/2006/relationships/image" Target="../media/image22.jpg"/><Relationship Id="rId4" Type="http://schemas.openxmlformats.org/officeDocument/2006/relationships/image" Target="../media/image4.png"/><Relationship Id="rId9" Type="http://schemas.openxmlformats.org/officeDocument/2006/relationships/image" Target="../media/image17.png"/><Relationship Id="rId14" Type="http://schemas.microsoft.com/office/2007/relationships/hdphoto" Target="../media/hdphoto13.wdp"/><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Major Revision 2</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Major Revision 2 requested by PeerJ</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31280-3E9B-40CE-8FA0-70870ABF5608}"/>
              </a:ext>
            </a:extLst>
          </p:cNvPr>
          <p:cNvPicPr>
            <a:picLocks noChangeAspect="1"/>
          </p:cNvPicPr>
          <p:nvPr/>
        </p:nvPicPr>
        <p:blipFill>
          <a:blip r:embed="rId2"/>
          <a:stretch>
            <a:fillRect/>
          </a:stretch>
        </p:blipFill>
        <p:spPr>
          <a:xfrm>
            <a:off x="120457" y="99199"/>
            <a:ext cx="11428571" cy="3809524"/>
          </a:xfrm>
          <a:prstGeom prst="rect">
            <a:avLst/>
          </a:prstGeom>
        </p:spPr>
      </p:pic>
      <p:sp>
        <p:nvSpPr>
          <p:cNvPr id="4" name="TextBox 3">
            <a:extLst>
              <a:ext uri="{FF2B5EF4-FFF2-40B4-BE49-F238E27FC236}">
                <a16:creationId xmlns:a16="http://schemas.microsoft.com/office/drawing/2014/main" id="{49A37262-E6DF-44A8-BB16-3758E1B218E5}"/>
              </a:ext>
            </a:extLst>
          </p:cNvPr>
          <p:cNvSpPr txBox="1"/>
          <p:nvPr/>
        </p:nvSpPr>
        <p:spPr>
          <a:xfrm>
            <a:off x="381714" y="4410074"/>
            <a:ext cx="11428571" cy="923330"/>
          </a:xfrm>
          <a:prstGeom prst="rect">
            <a:avLst/>
          </a:prstGeom>
          <a:noFill/>
        </p:spPr>
        <p:txBody>
          <a:bodyPr wrap="square" rtlCol="0">
            <a:spAutoFit/>
          </a:bodyPr>
          <a:lstStyle/>
          <a:p>
            <a:r>
              <a:rPr lang="en-US" b="1" dirty="0"/>
              <a:t>Supplemental Figure 3: </a:t>
            </a:r>
            <a:r>
              <a:rPr lang="en-US" dirty="0"/>
              <a:t>Fish community </a:t>
            </a:r>
            <a:r>
              <a:rPr lang="en-US" b="1" dirty="0"/>
              <a:t>(A) </a:t>
            </a:r>
            <a:r>
              <a:rPr lang="en-US" dirty="0"/>
              <a:t>Species richness, </a:t>
            </a:r>
            <a:r>
              <a:rPr lang="en-US" b="1" dirty="0"/>
              <a:t>(B) </a:t>
            </a:r>
            <a:r>
              <a:rPr lang="en-US" dirty="0"/>
              <a:t>Shannon entropy, and </a:t>
            </a:r>
            <a:r>
              <a:rPr lang="en-US" b="1" dirty="0"/>
              <a:t>(C) </a:t>
            </a:r>
            <a:r>
              <a:rPr lang="en-US" dirty="0"/>
              <a:t>Gini-Simpson diversity</a:t>
            </a:r>
            <a:r>
              <a:rPr lang="en-US" b="1" dirty="0"/>
              <a:t> </a:t>
            </a:r>
            <a:r>
              <a:rPr lang="en-US" dirty="0"/>
              <a:t>plotted against annual precipitation. Dotted grey lines depict linear regressions and the associated correlation coefficients and </a:t>
            </a:r>
            <a:r>
              <a:rPr lang="en-US" i="1" dirty="0"/>
              <a:t>p</a:t>
            </a:r>
            <a:r>
              <a:rPr lang="en-US" dirty="0"/>
              <a:t>-values are printed in the lower right section of each panel.</a:t>
            </a:r>
            <a:endParaRPr lang="en-US" b="1" dirty="0"/>
          </a:p>
        </p:txBody>
      </p:sp>
      <p:sp>
        <p:nvSpPr>
          <p:cNvPr id="5" name="TextBox 4">
            <a:extLst>
              <a:ext uri="{FF2B5EF4-FFF2-40B4-BE49-F238E27FC236}">
                <a16:creationId xmlns:a16="http://schemas.microsoft.com/office/drawing/2014/main" id="{B8A44329-C8CC-4097-81CD-A31D940040F5}"/>
              </a:ext>
            </a:extLst>
          </p:cNvPr>
          <p:cNvSpPr txBox="1"/>
          <p:nvPr/>
        </p:nvSpPr>
        <p:spPr>
          <a:xfrm>
            <a:off x="796219" y="99199"/>
            <a:ext cx="324128" cy="369332"/>
          </a:xfrm>
          <a:prstGeom prst="rect">
            <a:avLst/>
          </a:prstGeom>
          <a:noFill/>
          <a:ln>
            <a:solidFill>
              <a:schemeClr val="tx1"/>
            </a:solidFill>
          </a:ln>
        </p:spPr>
        <p:txBody>
          <a:bodyPr wrap="none" rtlCol="0">
            <a:spAutoFit/>
          </a:bodyPr>
          <a:lstStyle/>
          <a:p>
            <a:r>
              <a:rPr lang="en-US" b="1" dirty="0"/>
              <a:t>A</a:t>
            </a:r>
          </a:p>
        </p:txBody>
      </p:sp>
      <p:sp>
        <p:nvSpPr>
          <p:cNvPr id="6" name="TextBox 5">
            <a:extLst>
              <a:ext uri="{FF2B5EF4-FFF2-40B4-BE49-F238E27FC236}">
                <a16:creationId xmlns:a16="http://schemas.microsoft.com/office/drawing/2014/main" id="{D0740250-2DA5-4598-90FB-E6A5FF9963B4}"/>
              </a:ext>
            </a:extLst>
          </p:cNvPr>
          <p:cNvSpPr txBox="1"/>
          <p:nvPr/>
        </p:nvSpPr>
        <p:spPr>
          <a:xfrm>
            <a:off x="4576700" y="99199"/>
            <a:ext cx="324128" cy="369332"/>
          </a:xfrm>
          <a:prstGeom prst="rect">
            <a:avLst/>
          </a:prstGeom>
          <a:noFill/>
          <a:ln>
            <a:solidFill>
              <a:schemeClr val="tx1"/>
            </a:solidFill>
          </a:ln>
        </p:spPr>
        <p:txBody>
          <a:bodyPr wrap="none" rtlCol="0">
            <a:spAutoFit/>
          </a:bodyPr>
          <a:lstStyle/>
          <a:p>
            <a:r>
              <a:rPr lang="en-US" b="1" dirty="0"/>
              <a:t>B</a:t>
            </a:r>
          </a:p>
        </p:txBody>
      </p:sp>
      <p:sp>
        <p:nvSpPr>
          <p:cNvPr id="7" name="TextBox 6">
            <a:extLst>
              <a:ext uri="{FF2B5EF4-FFF2-40B4-BE49-F238E27FC236}">
                <a16:creationId xmlns:a16="http://schemas.microsoft.com/office/drawing/2014/main" id="{8E84E78B-AA39-4CA8-931D-01D308EF123D}"/>
              </a:ext>
            </a:extLst>
          </p:cNvPr>
          <p:cNvSpPr txBox="1"/>
          <p:nvPr/>
        </p:nvSpPr>
        <p:spPr>
          <a:xfrm>
            <a:off x="8357181" y="99199"/>
            <a:ext cx="306494" cy="369332"/>
          </a:xfrm>
          <a:prstGeom prst="rect">
            <a:avLst/>
          </a:prstGeom>
          <a:noFill/>
          <a:ln>
            <a:solidFill>
              <a:schemeClr val="tx1"/>
            </a:solidFill>
          </a:ln>
        </p:spPr>
        <p:txBody>
          <a:bodyPr wrap="none" rtlCol="0">
            <a:spAutoFit/>
          </a:bodyPr>
          <a:lstStyle/>
          <a:p>
            <a:r>
              <a:rPr lang="en-US" b="1" dirty="0"/>
              <a:t>C</a:t>
            </a:r>
          </a:p>
        </p:txBody>
      </p:sp>
      <p:sp>
        <p:nvSpPr>
          <p:cNvPr id="8" name="TextBox 7">
            <a:extLst>
              <a:ext uri="{FF2B5EF4-FFF2-40B4-BE49-F238E27FC236}">
                <a16:creationId xmlns:a16="http://schemas.microsoft.com/office/drawing/2014/main" id="{31A99877-5CFA-4022-A867-EF3C6773BFDC}"/>
              </a:ext>
            </a:extLst>
          </p:cNvPr>
          <p:cNvSpPr txBox="1"/>
          <p:nvPr/>
        </p:nvSpPr>
        <p:spPr>
          <a:xfrm>
            <a:off x="2553771" y="2600697"/>
            <a:ext cx="1305709" cy="646331"/>
          </a:xfrm>
          <a:prstGeom prst="rect">
            <a:avLst/>
          </a:prstGeom>
          <a:noFill/>
        </p:spPr>
        <p:txBody>
          <a:bodyPr wrap="square" rtlCol="0">
            <a:spAutoFit/>
          </a:bodyPr>
          <a:lstStyle/>
          <a:p>
            <a:pPr algn="r"/>
            <a:r>
              <a:rPr lang="en-US" dirty="0"/>
              <a:t>R</a:t>
            </a:r>
            <a:r>
              <a:rPr lang="en-US" baseline="30000" dirty="0"/>
              <a:t>2</a:t>
            </a:r>
            <a:r>
              <a:rPr lang="en-US" dirty="0"/>
              <a:t> = 0.76</a:t>
            </a:r>
          </a:p>
          <a:p>
            <a:pPr algn="r"/>
            <a:r>
              <a:rPr lang="en-US" i="1" dirty="0"/>
              <a:t>p</a:t>
            </a:r>
            <a:r>
              <a:rPr lang="en-US" dirty="0"/>
              <a:t> = 0.00093</a:t>
            </a:r>
            <a:endParaRPr lang="en-US" i="1" dirty="0"/>
          </a:p>
        </p:txBody>
      </p:sp>
      <p:sp>
        <p:nvSpPr>
          <p:cNvPr id="12" name="TextBox 11">
            <a:extLst>
              <a:ext uri="{FF2B5EF4-FFF2-40B4-BE49-F238E27FC236}">
                <a16:creationId xmlns:a16="http://schemas.microsoft.com/office/drawing/2014/main" id="{A4CDCF39-4BAD-4A9B-8319-49BE01087B66}"/>
              </a:ext>
            </a:extLst>
          </p:cNvPr>
          <p:cNvSpPr txBox="1"/>
          <p:nvPr/>
        </p:nvSpPr>
        <p:spPr>
          <a:xfrm>
            <a:off x="6292795" y="2600697"/>
            <a:ext cx="1305709" cy="646331"/>
          </a:xfrm>
          <a:prstGeom prst="rect">
            <a:avLst/>
          </a:prstGeom>
          <a:noFill/>
        </p:spPr>
        <p:txBody>
          <a:bodyPr wrap="square" rtlCol="0">
            <a:spAutoFit/>
          </a:bodyPr>
          <a:lstStyle/>
          <a:p>
            <a:pPr algn="r"/>
            <a:r>
              <a:rPr lang="en-US" dirty="0"/>
              <a:t>R</a:t>
            </a:r>
            <a:r>
              <a:rPr lang="en-US" baseline="30000" dirty="0"/>
              <a:t>2</a:t>
            </a:r>
            <a:r>
              <a:rPr lang="en-US" dirty="0"/>
              <a:t> = 0.58</a:t>
            </a:r>
          </a:p>
          <a:p>
            <a:pPr algn="r"/>
            <a:r>
              <a:rPr lang="en-US" i="1" dirty="0"/>
              <a:t>p</a:t>
            </a:r>
            <a:r>
              <a:rPr lang="en-US" dirty="0"/>
              <a:t> = 0.011</a:t>
            </a:r>
            <a:endParaRPr lang="en-US" i="1" dirty="0"/>
          </a:p>
        </p:txBody>
      </p:sp>
      <p:sp>
        <p:nvSpPr>
          <p:cNvPr id="13" name="TextBox 12">
            <a:extLst>
              <a:ext uri="{FF2B5EF4-FFF2-40B4-BE49-F238E27FC236}">
                <a16:creationId xmlns:a16="http://schemas.microsoft.com/office/drawing/2014/main" id="{DB9605F8-71F8-4CA8-B646-613378E5D677}"/>
              </a:ext>
            </a:extLst>
          </p:cNvPr>
          <p:cNvSpPr txBox="1"/>
          <p:nvPr/>
        </p:nvSpPr>
        <p:spPr>
          <a:xfrm>
            <a:off x="10212778" y="2600697"/>
            <a:ext cx="1305709" cy="646331"/>
          </a:xfrm>
          <a:prstGeom prst="rect">
            <a:avLst/>
          </a:prstGeom>
          <a:noFill/>
        </p:spPr>
        <p:txBody>
          <a:bodyPr wrap="square" rtlCol="0">
            <a:spAutoFit/>
          </a:bodyPr>
          <a:lstStyle/>
          <a:p>
            <a:pPr algn="r"/>
            <a:r>
              <a:rPr lang="en-US" dirty="0"/>
              <a:t>R</a:t>
            </a:r>
            <a:r>
              <a:rPr lang="en-US" baseline="30000" dirty="0"/>
              <a:t>2</a:t>
            </a:r>
            <a:r>
              <a:rPr lang="en-US" dirty="0"/>
              <a:t> = 0.39</a:t>
            </a:r>
          </a:p>
          <a:p>
            <a:pPr algn="r"/>
            <a:r>
              <a:rPr lang="en-US" i="1" dirty="0"/>
              <a:t>p</a:t>
            </a:r>
            <a:r>
              <a:rPr lang="en-US" dirty="0"/>
              <a:t> = 0.055</a:t>
            </a:r>
            <a:endParaRPr lang="en-US" i="1" dirty="0"/>
          </a:p>
        </p:txBody>
      </p:sp>
    </p:spTree>
    <p:extLst>
      <p:ext uri="{BB962C8B-B14F-4D97-AF65-F5344CB8AC3E}">
        <p14:creationId xmlns:p14="http://schemas.microsoft.com/office/powerpoint/2010/main" val="326717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F2608-0090-4123-816F-9BA8D4E87F62}"/>
              </a:ext>
            </a:extLst>
          </p:cNvPr>
          <p:cNvPicPr>
            <a:picLocks noChangeAspect="1"/>
          </p:cNvPicPr>
          <p:nvPr/>
        </p:nvPicPr>
        <p:blipFill>
          <a:blip r:embed="rId2"/>
          <a:stretch>
            <a:fillRect/>
          </a:stretch>
        </p:blipFill>
        <p:spPr>
          <a:xfrm>
            <a:off x="0" y="19027"/>
            <a:ext cx="11428571" cy="3809524"/>
          </a:xfrm>
          <a:prstGeom prst="rect">
            <a:avLst/>
          </a:prstGeom>
        </p:spPr>
      </p:pic>
      <p:sp>
        <p:nvSpPr>
          <p:cNvPr id="4" name="TextBox 3">
            <a:extLst>
              <a:ext uri="{FF2B5EF4-FFF2-40B4-BE49-F238E27FC236}">
                <a16:creationId xmlns:a16="http://schemas.microsoft.com/office/drawing/2014/main" id="{49A37262-E6DF-44A8-BB16-3758E1B218E5}"/>
              </a:ext>
            </a:extLst>
          </p:cNvPr>
          <p:cNvSpPr txBox="1"/>
          <p:nvPr/>
        </p:nvSpPr>
        <p:spPr>
          <a:xfrm>
            <a:off x="381714" y="4410074"/>
            <a:ext cx="11428571" cy="1200329"/>
          </a:xfrm>
          <a:prstGeom prst="rect">
            <a:avLst/>
          </a:prstGeom>
          <a:noFill/>
        </p:spPr>
        <p:txBody>
          <a:bodyPr wrap="square" rtlCol="0">
            <a:spAutoFit/>
          </a:bodyPr>
          <a:lstStyle/>
          <a:p>
            <a:r>
              <a:rPr lang="en-US" b="1" dirty="0"/>
              <a:t>Supplemental Figure 4: </a:t>
            </a:r>
            <a:r>
              <a:rPr lang="en-US" dirty="0"/>
              <a:t>Invertebrate community </a:t>
            </a:r>
            <a:r>
              <a:rPr lang="en-US" b="1" dirty="0"/>
              <a:t>(A) </a:t>
            </a:r>
            <a:r>
              <a:rPr lang="en-US" dirty="0"/>
              <a:t>Species richness, </a:t>
            </a:r>
            <a:r>
              <a:rPr lang="en-US" b="1" dirty="0"/>
              <a:t>(B) </a:t>
            </a:r>
            <a:r>
              <a:rPr lang="en-US" dirty="0"/>
              <a:t>Shannon entropy, and </a:t>
            </a:r>
            <a:r>
              <a:rPr lang="en-US" b="1" dirty="0"/>
              <a:t>(C) </a:t>
            </a:r>
            <a:r>
              <a:rPr lang="en-US" dirty="0"/>
              <a:t>Gini-Simpson diversity</a:t>
            </a:r>
            <a:r>
              <a:rPr lang="en-US" b="1" dirty="0"/>
              <a:t> </a:t>
            </a:r>
            <a:r>
              <a:rPr lang="en-US" dirty="0"/>
              <a:t>plotted against annual precipitation. Invertebrate biodiversity does not exhibit a straightforward linear relationship with annual precipitation, but the highest invertebrate diversity was observed at sites within the middle of the rainfall gradient. </a:t>
            </a:r>
            <a:endParaRPr lang="en-US" b="1" dirty="0"/>
          </a:p>
        </p:txBody>
      </p:sp>
      <p:sp>
        <p:nvSpPr>
          <p:cNvPr id="5" name="TextBox 4">
            <a:extLst>
              <a:ext uri="{FF2B5EF4-FFF2-40B4-BE49-F238E27FC236}">
                <a16:creationId xmlns:a16="http://schemas.microsoft.com/office/drawing/2014/main" id="{B8A44329-C8CC-4097-81CD-A31D940040F5}"/>
              </a:ext>
            </a:extLst>
          </p:cNvPr>
          <p:cNvSpPr txBox="1"/>
          <p:nvPr/>
        </p:nvSpPr>
        <p:spPr>
          <a:xfrm>
            <a:off x="796219" y="99199"/>
            <a:ext cx="324128" cy="369332"/>
          </a:xfrm>
          <a:prstGeom prst="rect">
            <a:avLst/>
          </a:prstGeom>
          <a:noFill/>
          <a:ln>
            <a:solidFill>
              <a:schemeClr val="tx1"/>
            </a:solidFill>
          </a:ln>
        </p:spPr>
        <p:txBody>
          <a:bodyPr wrap="none" rtlCol="0">
            <a:spAutoFit/>
          </a:bodyPr>
          <a:lstStyle/>
          <a:p>
            <a:r>
              <a:rPr lang="en-US" b="1" dirty="0"/>
              <a:t>A</a:t>
            </a:r>
          </a:p>
        </p:txBody>
      </p:sp>
      <p:sp>
        <p:nvSpPr>
          <p:cNvPr id="6" name="TextBox 5">
            <a:extLst>
              <a:ext uri="{FF2B5EF4-FFF2-40B4-BE49-F238E27FC236}">
                <a16:creationId xmlns:a16="http://schemas.microsoft.com/office/drawing/2014/main" id="{D0740250-2DA5-4598-90FB-E6A5FF9963B4}"/>
              </a:ext>
            </a:extLst>
          </p:cNvPr>
          <p:cNvSpPr txBox="1"/>
          <p:nvPr/>
        </p:nvSpPr>
        <p:spPr>
          <a:xfrm>
            <a:off x="4576700" y="99199"/>
            <a:ext cx="324128" cy="369332"/>
          </a:xfrm>
          <a:prstGeom prst="rect">
            <a:avLst/>
          </a:prstGeom>
          <a:noFill/>
          <a:ln>
            <a:solidFill>
              <a:schemeClr val="tx1"/>
            </a:solidFill>
          </a:ln>
        </p:spPr>
        <p:txBody>
          <a:bodyPr wrap="none" rtlCol="0">
            <a:spAutoFit/>
          </a:bodyPr>
          <a:lstStyle/>
          <a:p>
            <a:r>
              <a:rPr lang="en-US" b="1" dirty="0"/>
              <a:t>B</a:t>
            </a:r>
          </a:p>
        </p:txBody>
      </p:sp>
      <p:sp>
        <p:nvSpPr>
          <p:cNvPr id="7" name="TextBox 6">
            <a:extLst>
              <a:ext uri="{FF2B5EF4-FFF2-40B4-BE49-F238E27FC236}">
                <a16:creationId xmlns:a16="http://schemas.microsoft.com/office/drawing/2014/main" id="{8E84E78B-AA39-4CA8-931D-01D308EF123D}"/>
              </a:ext>
            </a:extLst>
          </p:cNvPr>
          <p:cNvSpPr txBox="1"/>
          <p:nvPr/>
        </p:nvSpPr>
        <p:spPr>
          <a:xfrm>
            <a:off x="8357181" y="99199"/>
            <a:ext cx="306494" cy="369332"/>
          </a:xfrm>
          <a:prstGeom prst="rect">
            <a:avLst/>
          </a:prstGeom>
          <a:noFill/>
          <a:ln>
            <a:solidFill>
              <a:schemeClr val="tx1"/>
            </a:solidFill>
          </a:ln>
        </p:spPr>
        <p:txBody>
          <a:bodyPr wrap="none" rtlCol="0">
            <a:spAutoFit/>
          </a:bodyPr>
          <a:lstStyle/>
          <a:p>
            <a:r>
              <a:rPr lang="en-US" b="1" dirty="0"/>
              <a:t>C</a:t>
            </a:r>
          </a:p>
        </p:txBody>
      </p:sp>
    </p:spTree>
    <p:extLst>
      <p:ext uri="{BB962C8B-B14F-4D97-AF65-F5344CB8AC3E}">
        <p14:creationId xmlns:p14="http://schemas.microsoft.com/office/powerpoint/2010/main" val="242183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3124200" y="1265237"/>
            <a:ext cx="5943600" cy="4327525"/>
          </a:xfrm>
          <a:prstGeom prst="rect">
            <a:avLst/>
          </a:prstGeom>
        </p:spPr>
      </p:pic>
      <p:sp>
        <p:nvSpPr>
          <p:cNvPr id="4" name="TextBox 3">
            <a:extLst>
              <a:ext uri="{FF2B5EF4-FFF2-40B4-BE49-F238E27FC236}">
                <a16:creationId xmlns:a16="http://schemas.microsoft.com/office/drawing/2014/main" id="{01AEA610-F84C-4163-8A51-DDE6470631F7}"/>
              </a:ext>
            </a:extLst>
          </p:cNvPr>
          <p:cNvSpPr txBox="1"/>
          <p:nvPr/>
        </p:nvSpPr>
        <p:spPr>
          <a:xfrm>
            <a:off x="0" y="5934670"/>
            <a:ext cx="1219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effectLst/>
                <a:latin typeface="Arial" panose="020B0604020202020204" pitchFamily="34" charset="0"/>
                <a:cs typeface="Arial" panose="020B0604020202020204" pitchFamily="34" charset="0"/>
              </a:rPr>
              <a:t>Figure 1: </a:t>
            </a:r>
            <a:r>
              <a:rPr lang="en-US" sz="1400" dirty="0">
                <a:effectLst/>
                <a:latin typeface="Arial" panose="020B0604020202020204" pitchFamily="34" charset="0"/>
                <a:cs typeface="Arial" panose="020B0604020202020204" pitchFamily="34" charset="0"/>
              </a:rPr>
              <a:t>Map of South-Central Texas, where 10 USGS gauged streams were sampled in the spring of 2017. An annual precipitation overlay indicates that sample sites spanned a gradient from 61 cm/yr in the Southwest to 134 cm/yr in the Northeast.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1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D52118-CF73-4F65-8815-929C39BE0CA9}"/>
              </a:ext>
            </a:extLst>
          </p:cNvPr>
          <p:cNvPicPr>
            <a:picLocks noChangeAspect="1"/>
          </p:cNvPicPr>
          <p:nvPr/>
        </p:nvPicPr>
        <p:blipFill>
          <a:blip r:embed="rId3"/>
          <a:stretch>
            <a:fillRect/>
          </a:stretch>
        </p:blipFill>
        <p:spPr>
          <a:xfrm>
            <a:off x="348766" y="283690"/>
            <a:ext cx="5000000" cy="5000000"/>
          </a:xfrm>
          <a:prstGeom prst="rect">
            <a:avLst/>
          </a:prstGeom>
        </p:spPr>
      </p:pic>
      <p:pic>
        <p:nvPicPr>
          <p:cNvPr id="31" name="Picture 30">
            <a:extLst>
              <a:ext uri="{FF2B5EF4-FFF2-40B4-BE49-F238E27FC236}">
                <a16:creationId xmlns:a16="http://schemas.microsoft.com/office/drawing/2014/main" id="{088D2046-0639-42DB-A580-DAAF56EC12BF}"/>
              </a:ext>
            </a:extLst>
          </p:cNvPr>
          <p:cNvPicPr>
            <a:picLocks noChangeAspect="1"/>
          </p:cNvPicPr>
          <p:nvPr/>
        </p:nvPicPr>
        <p:blipFill rotWithShape="1">
          <a:blip r:embed="rId4"/>
          <a:srcRect t="3872"/>
          <a:stretch/>
        </p:blipFill>
        <p:spPr>
          <a:xfrm>
            <a:off x="5842000" y="0"/>
            <a:ext cx="5904762" cy="5676162"/>
          </a:xfrm>
          <a:prstGeom prst="rect">
            <a:avLst/>
          </a:prstGeom>
        </p:spPr>
      </p:pic>
      <p:sp>
        <p:nvSpPr>
          <p:cNvPr id="32" name="TextBox 31">
            <a:extLst>
              <a:ext uri="{FF2B5EF4-FFF2-40B4-BE49-F238E27FC236}">
                <a16:creationId xmlns:a16="http://schemas.microsoft.com/office/drawing/2014/main" id="{E6B18A04-CAAB-4701-9A9B-69961EE5D159}"/>
              </a:ext>
            </a:extLst>
          </p:cNvPr>
          <p:cNvSpPr txBox="1"/>
          <p:nvPr/>
        </p:nvSpPr>
        <p:spPr>
          <a:xfrm rot="18837374">
            <a:off x="8586602" y="1320867"/>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cxnSp>
        <p:nvCxnSpPr>
          <p:cNvPr id="33" name="Straight Arrow Connector 32">
            <a:extLst>
              <a:ext uri="{FF2B5EF4-FFF2-40B4-BE49-F238E27FC236}">
                <a16:creationId xmlns:a16="http://schemas.microsoft.com/office/drawing/2014/main" id="{54DC5478-6E57-4078-A9EE-65D15747E978}"/>
              </a:ext>
            </a:extLst>
          </p:cNvPr>
          <p:cNvCxnSpPr>
            <a:cxnSpLocks/>
          </p:cNvCxnSpPr>
          <p:nvPr/>
        </p:nvCxnSpPr>
        <p:spPr>
          <a:xfrm flipH="1">
            <a:off x="7259081" y="2121694"/>
            <a:ext cx="1459720" cy="48503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D1769D2-7079-43DD-8664-A6EA979BD49B}"/>
              </a:ext>
            </a:extLst>
          </p:cNvPr>
          <p:cNvCxnSpPr>
            <a:cxnSpLocks/>
          </p:cNvCxnSpPr>
          <p:nvPr/>
        </p:nvCxnSpPr>
        <p:spPr>
          <a:xfrm flipH="1" flipV="1">
            <a:off x="7221883" y="1852612"/>
            <a:ext cx="1496918" cy="26908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C1A512F7-5B03-4C1C-9E49-0EBA6B853851}"/>
              </a:ext>
            </a:extLst>
          </p:cNvPr>
          <p:cNvCxnSpPr>
            <a:cxnSpLocks/>
          </p:cNvCxnSpPr>
          <p:nvPr/>
        </p:nvCxnSpPr>
        <p:spPr>
          <a:xfrm>
            <a:off x="8718801" y="2121694"/>
            <a:ext cx="1205800" cy="91916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22C458AC-D447-4BA1-9096-08A741D8D4E8}"/>
              </a:ext>
            </a:extLst>
          </p:cNvPr>
          <p:cNvCxnSpPr>
            <a:cxnSpLocks/>
          </p:cNvCxnSpPr>
          <p:nvPr/>
        </p:nvCxnSpPr>
        <p:spPr>
          <a:xfrm>
            <a:off x="8718801" y="2121694"/>
            <a:ext cx="1424875" cy="547687"/>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8504655B-4949-4D28-8337-49DCDF525A8D}"/>
              </a:ext>
            </a:extLst>
          </p:cNvPr>
          <p:cNvCxnSpPr>
            <a:cxnSpLocks/>
          </p:cNvCxnSpPr>
          <p:nvPr/>
        </p:nvCxnSpPr>
        <p:spPr>
          <a:xfrm>
            <a:off x="8718801" y="2121694"/>
            <a:ext cx="1477263" cy="37861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4976B5F3-5013-474E-966E-C4988AB61923}"/>
              </a:ext>
            </a:extLst>
          </p:cNvPr>
          <p:cNvCxnSpPr>
            <a:cxnSpLocks/>
          </p:cNvCxnSpPr>
          <p:nvPr/>
        </p:nvCxnSpPr>
        <p:spPr>
          <a:xfrm flipV="1">
            <a:off x="8718801" y="1038227"/>
            <a:ext cx="1041494" cy="10834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6DF5FC6-C78A-4E8A-9FE6-A025E1E74052}"/>
              </a:ext>
            </a:extLst>
          </p:cNvPr>
          <p:cNvSpPr txBox="1"/>
          <p:nvPr/>
        </p:nvSpPr>
        <p:spPr>
          <a:xfrm rot="576161">
            <a:off x="7292768" y="1741645"/>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40" name="TextBox 39">
            <a:extLst>
              <a:ext uri="{FF2B5EF4-FFF2-40B4-BE49-F238E27FC236}">
                <a16:creationId xmlns:a16="http://schemas.microsoft.com/office/drawing/2014/main" id="{A42F1B2B-66D7-4A95-A1D3-EF141FB7517C}"/>
              </a:ext>
            </a:extLst>
          </p:cNvPr>
          <p:cNvSpPr txBox="1"/>
          <p:nvPr/>
        </p:nvSpPr>
        <p:spPr>
          <a:xfrm rot="762613">
            <a:off x="9106612" y="2140589"/>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41" name="TextBox 40">
            <a:extLst>
              <a:ext uri="{FF2B5EF4-FFF2-40B4-BE49-F238E27FC236}">
                <a16:creationId xmlns:a16="http://schemas.microsoft.com/office/drawing/2014/main" id="{42ADA173-8579-4921-9B06-4EB68C3F1E52}"/>
              </a:ext>
            </a:extLst>
          </p:cNvPr>
          <p:cNvSpPr txBox="1"/>
          <p:nvPr/>
        </p:nvSpPr>
        <p:spPr>
          <a:xfrm rot="1477261">
            <a:off x="9113668" y="2499766"/>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NH</a:t>
            </a:r>
            <a:r>
              <a:rPr lang="en-US" sz="1100" baseline="-25000" dirty="0">
                <a:latin typeface="Arial" panose="020B0604020202020204" pitchFamily="34" charset="0"/>
                <a:cs typeface="Arial" panose="020B0604020202020204" pitchFamily="34" charset="0"/>
              </a:rPr>
              <a:t>4</a:t>
            </a:r>
            <a:r>
              <a:rPr lang="en-US" sz="1100" baseline="30000" dirty="0">
                <a:latin typeface="Arial" panose="020B0604020202020204" pitchFamily="34" charset="0"/>
                <a:cs typeface="Arial" panose="020B0604020202020204" pitchFamily="34" charset="0"/>
              </a:rPr>
              <a:t>+</a:t>
            </a:r>
          </a:p>
        </p:txBody>
      </p:sp>
      <p:sp>
        <p:nvSpPr>
          <p:cNvPr id="42" name="TextBox 41">
            <a:extLst>
              <a:ext uri="{FF2B5EF4-FFF2-40B4-BE49-F238E27FC236}">
                <a16:creationId xmlns:a16="http://schemas.microsoft.com/office/drawing/2014/main" id="{4811E40E-F61C-4AC8-A2FA-061D4C926DA8}"/>
              </a:ext>
            </a:extLst>
          </p:cNvPr>
          <p:cNvSpPr txBox="1"/>
          <p:nvPr/>
        </p:nvSpPr>
        <p:spPr>
          <a:xfrm rot="20507107">
            <a:off x="7284750" y="2203990"/>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43" name="Oval 42">
            <a:extLst>
              <a:ext uri="{FF2B5EF4-FFF2-40B4-BE49-F238E27FC236}">
                <a16:creationId xmlns:a16="http://schemas.microsoft.com/office/drawing/2014/main" id="{2C61F15E-F468-4CAD-9C91-727E3797F8C5}"/>
              </a:ext>
            </a:extLst>
          </p:cNvPr>
          <p:cNvSpPr/>
          <p:nvPr/>
        </p:nvSpPr>
        <p:spPr>
          <a:xfrm>
            <a:off x="7190927" y="4322113"/>
            <a:ext cx="190500" cy="182880"/>
          </a:xfrm>
          <a:prstGeom prst="ellipse">
            <a:avLst/>
          </a:prstGeom>
          <a:solidFill>
            <a:srgbClr val="8DD5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B18C676B-F875-4E24-BEA1-56DF20ABE212}"/>
              </a:ext>
            </a:extLst>
          </p:cNvPr>
          <p:cNvPicPr>
            <a:picLocks noChangeAspect="1"/>
          </p:cNvPicPr>
          <p:nvPr/>
        </p:nvPicPr>
        <p:blipFill rotWithShape="1">
          <a:blip r:embed="rId5"/>
          <a:srcRect l="86019" t="38514" b="41749"/>
          <a:stretch/>
        </p:blipFill>
        <p:spPr>
          <a:xfrm>
            <a:off x="10714134" y="774488"/>
            <a:ext cx="825560" cy="1165437"/>
          </a:xfrm>
          <a:prstGeom prst="rect">
            <a:avLst/>
          </a:prstGeom>
        </p:spPr>
      </p:pic>
      <p:sp>
        <p:nvSpPr>
          <p:cNvPr id="45" name="TextBox 44">
            <a:extLst>
              <a:ext uri="{FF2B5EF4-FFF2-40B4-BE49-F238E27FC236}">
                <a16:creationId xmlns:a16="http://schemas.microsoft.com/office/drawing/2014/main" id="{C1CF306A-12A7-4851-A823-EBCC940A962A}"/>
              </a:ext>
            </a:extLst>
          </p:cNvPr>
          <p:cNvSpPr txBox="1"/>
          <p:nvPr/>
        </p:nvSpPr>
        <p:spPr>
          <a:xfrm>
            <a:off x="10499869" y="283690"/>
            <a:ext cx="1170513" cy="523220"/>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Precipitation</a:t>
            </a:r>
          </a:p>
          <a:p>
            <a:pPr algn="ctr"/>
            <a:r>
              <a:rPr lang="en-US" sz="1400" dirty="0">
                <a:latin typeface="Arial" panose="020B0604020202020204" pitchFamily="34" charset="0"/>
                <a:cs typeface="Arial" panose="020B0604020202020204" pitchFamily="34" charset="0"/>
              </a:rPr>
              <a:t>(cm/yr)</a:t>
            </a:r>
          </a:p>
        </p:txBody>
      </p:sp>
      <p:sp>
        <p:nvSpPr>
          <p:cNvPr id="46" name="Rectangle 45">
            <a:extLst>
              <a:ext uri="{FF2B5EF4-FFF2-40B4-BE49-F238E27FC236}">
                <a16:creationId xmlns:a16="http://schemas.microsoft.com/office/drawing/2014/main" id="{9E4C14B6-CC26-4542-BBAB-0125C071B77D}"/>
              </a:ext>
            </a:extLst>
          </p:cNvPr>
          <p:cNvSpPr/>
          <p:nvPr/>
        </p:nvSpPr>
        <p:spPr>
          <a:xfrm>
            <a:off x="10527024" y="241302"/>
            <a:ext cx="1116203" cy="17589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20A314A6-9681-4412-8525-F68B485985F6}"/>
              </a:ext>
            </a:extLst>
          </p:cNvPr>
          <p:cNvSpPr/>
          <p:nvPr/>
        </p:nvSpPr>
        <p:spPr>
          <a:xfrm>
            <a:off x="7483821" y="3993680"/>
            <a:ext cx="190500" cy="182880"/>
          </a:xfrm>
          <a:prstGeom prst="ellipse">
            <a:avLst/>
          </a:prstGeom>
          <a:solidFill>
            <a:srgbClr val="5D8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70E5BF76-A3AF-4C5B-B38C-8793918AAAA7}"/>
              </a:ext>
            </a:extLst>
          </p:cNvPr>
          <p:cNvSpPr/>
          <p:nvPr/>
        </p:nvSpPr>
        <p:spPr>
          <a:xfrm>
            <a:off x="7723758" y="2464466"/>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5ECC28A0-5469-4BC3-99CF-D6938B76B208}"/>
              </a:ext>
            </a:extLst>
          </p:cNvPr>
          <p:cNvSpPr/>
          <p:nvPr/>
        </p:nvSpPr>
        <p:spPr>
          <a:xfrm>
            <a:off x="7477166" y="1535191"/>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1FC12F7A-529E-416A-8AAE-82CFF0AE08A3}"/>
              </a:ext>
            </a:extLst>
          </p:cNvPr>
          <p:cNvSpPr/>
          <p:nvPr/>
        </p:nvSpPr>
        <p:spPr>
          <a:xfrm>
            <a:off x="8089262" y="946787"/>
            <a:ext cx="190500" cy="182880"/>
          </a:xfrm>
          <a:prstGeom prst="ellipse">
            <a:avLst/>
          </a:prstGeom>
          <a:solidFill>
            <a:srgbClr val="77C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5650C499-5BF0-4AD2-B958-0BC911E357D4}"/>
              </a:ext>
            </a:extLst>
          </p:cNvPr>
          <p:cNvSpPr/>
          <p:nvPr/>
        </p:nvSpPr>
        <p:spPr>
          <a:xfrm>
            <a:off x="8089262" y="476729"/>
            <a:ext cx="190500" cy="182880"/>
          </a:xfrm>
          <a:prstGeom prst="ellipse">
            <a:avLst/>
          </a:prstGeom>
          <a:solidFill>
            <a:srgbClr val="52B2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AB0DDE6A-C9C3-42F4-A462-DE5FC90DDE58}"/>
              </a:ext>
            </a:extLst>
          </p:cNvPr>
          <p:cNvSpPr/>
          <p:nvPr/>
        </p:nvSpPr>
        <p:spPr>
          <a:xfrm>
            <a:off x="8386918" y="375712"/>
            <a:ext cx="190500" cy="182880"/>
          </a:xfrm>
          <a:prstGeom prst="ellipse">
            <a:avLst/>
          </a:prstGeom>
          <a:solidFill>
            <a:srgbClr val="5790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4F44CCD5-65C4-44CC-94ED-D276EF4F7F71}"/>
              </a:ext>
            </a:extLst>
          </p:cNvPr>
          <p:cNvSpPr/>
          <p:nvPr/>
        </p:nvSpPr>
        <p:spPr>
          <a:xfrm>
            <a:off x="9264334" y="516913"/>
            <a:ext cx="190500" cy="182880"/>
          </a:xfrm>
          <a:prstGeom prst="ellipse">
            <a:avLst/>
          </a:prstGeom>
          <a:solidFill>
            <a:srgbClr val="97DB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B5C2C92C-2DB0-4128-A64E-D64F0E0BA790}"/>
              </a:ext>
            </a:extLst>
          </p:cNvPr>
          <p:cNvSpPr/>
          <p:nvPr/>
        </p:nvSpPr>
        <p:spPr>
          <a:xfrm>
            <a:off x="11187166" y="2206704"/>
            <a:ext cx="190500" cy="182880"/>
          </a:xfrm>
          <a:prstGeom prst="ellipse">
            <a:avLst/>
          </a:prstGeom>
          <a:solidFill>
            <a:srgbClr val="FDE8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B46C7528-FCEC-4472-8B1D-7022FF361AA7}"/>
              </a:ext>
            </a:extLst>
          </p:cNvPr>
          <p:cNvSpPr/>
          <p:nvPr/>
        </p:nvSpPr>
        <p:spPr>
          <a:xfrm>
            <a:off x="11331335" y="3507490"/>
            <a:ext cx="190500" cy="182880"/>
          </a:xfrm>
          <a:prstGeom prst="ellipse">
            <a:avLst/>
          </a:prstGeom>
          <a:solidFill>
            <a:srgbClr val="FDE8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E1585494-E2E0-4937-A63C-0362FCCBD8C0}"/>
              </a:ext>
            </a:extLst>
          </p:cNvPr>
          <p:cNvSpPr txBox="1"/>
          <p:nvPr/>
        </p:nvSpPr>
        <p:spPr>
          <a:xfrm>
            <a:off x="6603651" y="3500558"/>
            <a:ext cx="88998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 lutrensis</a:t>
            </a:r>
          </a:p>
        </p:txBody>
      </p:sp>
      <p:sp>
        <p:nvSpPr>
          <p:cNvPr id="57" name="TextBox 56">
            <a:extLst>
              <a:ext uri="{FF2B5EF4-FFF2-40B4-BE49-F238E27FC236}">
                <a16:creationId xmlns:a16="http://schemas.microsoft.com/office/drawing/2014/main" id="{3608EF25-589C-4202-B41C-E9A6C5B6506F}"/>
              </a:ext>
            </a:extLst>
          </p:cNvPr>
          <p:cNvSpPr txBox="1"/>
          <p:nvPr/>
        </p:nvSpPr>
        <p:spPr>
          <a:xfrm>
            <a:off x="8352820" y="555576"/>
            <a:ext cx="93006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cyanellus</a:t>
            </a:r>
          </a:p>
        </p:txBody>
      </p:sp>
      <p:sp>
        <p:nvSpPr>
          <p:cNvPr id="58" name="TextBox 57">
            <a:extLst>
              <a:ext uri="{FF2B5EF4-FFF2-40B4-BE49-F238E27FC236}">
                <a16:creationId xmlns:a16="http://schemas.microsoft.com/office/drawing/2014/main" id="{87D66BCB-2201-4079-8690-747327441429}"/>
              </a:ext>
            </a:extLst>
          </p:cNvPr>
          <p:cNvSpPr txBox="1"/>
          <p:nvPr/>
        </p:nvSpPr>
        <p:spPr>
          <a:xfrm rot="19935235">
            <a:off x="6582726" y="363780"/>
            <a:ext cx="944489"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megalotis</a:t>
            </a:r>
          </a:p>
        </p:txBody>
      </p:sp>
      <p:sp>
        <p:nvSpPr>
          <p:cNvPr id="59" name="TextBox 58">
            <a:extLst>
              <a:ext uri="{FF2B5EF4-FFF2-40B4-BE49-F238E27FC236}">
                <a16:creationId xmlns:a16="http://schemas.microsoft.com/office/drawing/2014/main" id="{D6C878E8-FD80-45D6-BC29-4AF6B3BE0D58}"/>
              </a:ext>
            </a:extLst>
          </p:cNvPr>
          <p:cNvSpPr txBox="1"/>
          <p:nvPr/>
        </p:nvSpPr>
        <p:spPr>
          <a:xfrm rot="19935235">
            <a:off x="7191957" y="373668"/>
            <a:ext cx="110799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macrochirus</a:t>
            </a:r>
          </a:p>
        </p:txBody>
      </p:sp>
      <p:sp>
        <p:nvSpPr>
          <p:cNvPr id="60" name="TextBox 59">
            <a:extLst>
              <a:ext uri="{FF2B5EF4-FFF2-40B4-BE49-F238E27FC236}">
                <a16:creationId xmlns:a16="http://schemas.microsoft.com/office/drawing/2014/main" id="{D1323CFA-C2CA-4480-9CEA-5FA4EDD0F0BB}"/>
              </a:ext>
            </a:extLst>
          </p:cNvPr>
          <p:cNvSpPr txBox="1"/>
          <p:nvPr/>
        </p:nvSpPr>
        <p:spPr>
          <a:xfrm>
            <a:off x="10367471" y="2852457"/>
            <a:ext cx="88357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latipinna</a:t>
            </a:r>
          </a:p>
        </p:txBody>
      </p:sp>
      <p:sp>
        <p:nvSpPr>
          <p:cNvPr id="61" name="TextBox 60">
            <a:extLst>
              <a:ext uri="{FF2B5EF4-FFF2-40B4-BE49-F238E27FC236}">
                <a16:creationId xmlns:a16="http://schemas.microsoft.com/office/drawing/2014/main" id="{E134AC9E-E1B6-48BF-BEC8-2B71EFC1AC31}"/>
              </a:ext>
            </a:extLst>
          </p:cNvPr>
          <p:cNvSpPr txBox="1"/>
          <p:nvPr/>
        </p:nvSpPr>
        <p:spPr>
          <a:xfrm>
            <a:off x="9274282" y="3818526"/>
            <a:ext cx="99097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T. maculatus</a:t>
            </a:r>
          </a:p>
        </p:txBody>
      </p:sp>
      <p:sp>
        <p:nvSpPr>
          <p:cNvPr id="62" name="TextBox 61">
            <a:extLst>
              <a:ext uri="{FF2B5EF4-FFF2-40B4-BE49-F238E27FC236}">
                <a16:creationId xmlns:a16="http://schemas.microsoft.com/office/drawing/2014/main" id="{1F9AE41B-EE29-4567-B4CA-06BAF15FE2C8}"/>
              </a:ext>
            </a:extLst>
          </p:cNvPr>
          <p:cNvSpPr txBox="1"/>
          <p:nvPr/>
        </p:nvSpPr>
        <p:spPr>
          <a:xfrm>
            <a:off x="7507664" y="3331730"/>
            <a:ext cx="85792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 amierus</a:t>
            </a:r>
          </a:p>
        </p:txBody>
      </p:sp>
      <p:sp>
        <p:nvSpPr>
          <p:cNvPr id="63" name="TextBox 62">
            <a:extLst>
              <a:ext uri="{FF2B5EF4-FFF2-40B4-BE49-F238E27FC236}">
                <a16:creationId xmlns:a16="http://schemas.microsoft.com/office/drawing/2014/main" id="{E084FF8B-83D0-4C1B-95DA-B720E9DA10F5}"/>
              </a:ext>
            </a:extLst>
          </p:cNvPr>
          <p:cNvSpPr txBox="1"/>
          <p:nvPr/>
        </p:nvSpPr>
        <p:spPr>
          <a:xfrm>
            <a:off x="8024835" y="4310540"/>
            <a:ext cx="75052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vigilax</a:t>
            </a:r>
          </a:p>
        </p:txBody>
      </p:sp>
      <p:sp>
        <p:nvSpPr>
          <p:cNvPr id="64" name="TextBox 63">
            <a:extLst>
              <a:ext uri="{FF2B5EF4-FFF2-40B4-BE49-F238E27FC236}">
                <a16:creationId xmlns:a16="http://schemas.microsoft.com/office/drawing/2014/main" id="{C5C9255C-1B13-4E9E-BD23-547235A126B0}"/>
              </a:ext>
            </a:extLst>
          </p:cNvPr>
          <p:cNvSpPr txBox="1"/>
          <p:nvPr/>
        </p:nvSpPr>
        <p:spPr>
          <a:xfrm>
            <a:off x="9775039" y="1588089"/>
            <a:ext cx="73930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G. affinis</a:t>
            </a:r>
          </a:p>
        </p:txBody>
      </p:sp>
      <p:cxnSp>
        <p:nvCxnSpPr>
          <p:cNvPr id="65" name="Straight Connector 64">
            <a:extLst>
              <a:ext uri="{FF2B5EF4-FFF2-40B4-BE49-F238E27FC236}">
                <a16:creationId xmlns:a16="http://schemas.microsoft.com/office/drawing/2014/main" id="{B0D40308-C71D-4E9F-94BD-742A6B424B0B}"/>
              </a:ext>
            </a:extLst>
          </p:cNvPr>
          <p:cNvCxnSpPr>
            <a:cxnSpLocks/>
          </p:cNvCxnSpPr>
          <p:nvPr/>
        </p:nvCxnSpPr>
        <p:spPr>
          <a:xfrm flipV="1">
            <a:off x="6883584" y="3875437"/>
            <a:ext cx="138776" cy="6295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B412E30-0AC0-4231-8CD9-E2E2990DB6A6}"/>
              </a:ext>
            </a:extLst>
          </p:cNvPr>
          <p:cNvCxnSpPr>
            <a:cxnSpLocks/>
          </p:cNvCxnSpPr>
          <p:nvPr/>
        </p:nvCxnSpPr>
        <p:spPr>
          <a:xfrm flipV="1">
            <a:off x="7757752" y="2330791"/>
            <a:ext cx="814970" cy="8109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F5567C4-15C4-4187-AFBD-9E08F605C343}"/>
              </a:ext>
            </a:extLst>
          </p:cNvPr>
          <p:cNvCxnSpPr>
            <a:cxnSpLocks/>
          </p:cNvCxnSpPr>
          <p:nvPr/>
        </p:nvCxnSpPr>
        <p:spPr>
          <a:xfrm flipV="1">
            <a:off x="8502369" y="2581276"/>
            <a:ext cx="139437" cy="15880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C9C9F6-7A97-4A56-A3B9-DA364E669E61}"/>
              </a:ext>
            </a:extLst>
          </p:cNvPr>
          <p:cNvCxnSpPr>
            <a:cxnSpLocks/>
          </p:cNvCxnSpPr>
          <p:nvPr/>
        </p:nvCxnSpPr>
        <p:spPr>
          <a:xfrm flipH="1" flipV="1">
            <a:off x="8638618" y="2256236"/>
            <a:ext cx="770831" cy="12697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1150662-07ED-4918-AEB8-1E1CB8756890}"/>
              </a:ext>
            </a:extLst>
          </p:cNvPr>
          <p:cNvCxnSpPr>
            <a:cxnSpLocks/>
          </p:cNvCxnSpPr>
          <p:nvPr/>
        </p:nvCxnSpPr>
        <p:spPr>
          <a:xfrm flipV="1">
            <a:off x="10755313" y="3119257"/>
            <a:ext cx="622353" cy="19076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EB2C617-C919-4294-A7A0-CF67574754F1}"/>
              </a:ext>
            </a:extLst>
          </p:cNvPr>
          <p:cNvCxnSpPr>
            <a:cxnSpLocks/>
          </p:cNvCxnSpPr>
          <p:nvPr/>
        </p:nvCxnSpPr>
        <p:spPr>
          <a:xfrm flipH="1">
            <a:off x="10016474" y="1038227"/>
            <a:ext cx="104674" cy="4300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F1309-E350-45D7-8F6D-6975A2480BD4}"/>
              </a:ext>
            </a:extLst>
          </p:cNvPr>
          <p:cNvCxnSpPr>
            <a:cxnSpLocks/>
          </p:cNvCxnSpPr>
          <p:nvPr/>
        </p:nvCxnSpPr>
        <p:spPr>
          <a:xfrm flipV="1">
            <a:off x="8482168" y="942051"/>
            <a:ext cx="442146" cy="21028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5FB285-3DE9-4AAE-B783-F0AAEE8E3CC8}"/>
              </a:ext>
            </a:extLst>
          </p:cNvPr>
          <p:cNvCxnSpPr>
            <a:cxnSpLocks/>
          </p:cNvCxnSpPr>
          <p:nvPr/>
        </p:nvCxnSpPr>
        <p:spPr>
          <a:xfrm flipV="1">
            <a:off x="7415761" y="925791"/>
            <a:ext cx="187649" cy="2577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207899-081B-4DC0-A5FC-C779DA8060D9}"/>
              </a:ext>
            </a:extLst>
          </p:cNvPr>
          <p:cNvCxnSpPr>
            <a:cxnSpLocks/>
          </p:cNvCxnSpPr>
          <p:nvPr/>
        </p:nvCxnSpPr>
        <p:spPr>
          <a:xfrm flipV="1">
            <a:off x="6845877" y="956346"/>
            <a:ext cx="0" cy="28237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4B41C3-10EA-4BC0-B1F4-E48F602D8AC6}"/>
              </a:ext>
            </a:extLst>
          </p:cNvPr>
          <p:cNvSpPr txBox="1"/>
          <p:nvPr/>
        </p:nvSpPr>
        <p:spPr>
          <a:xfrm rot="2381292">
            <a:off x="8537902" y="2529139"/>
            <a:ext cx="143447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pic>
        <p:nvPicPr>
          <p:cNvPr id="75" name="Picture 74">
            <a:extLst>
              <a:ext uri="{FF2B5EF4-FFF2-40B4-BE49-F238E27FC236}">
                <a16:creationId xmlns:a16="http://schemas.microsoft.com/office/drawing/2014/main" id="{D2A8433D-1931-41D9-BA8F-B94F08350EF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25" b="89725" l="6690" r="91667">
                        <a14:foregroundMark x1="9272" y1="50642" x2="10094" y2="58349"/>
                        <a14:foregroundMark x1="90141" y1="34312" x2="90376" y2="43853"/>
                        <a14:foregroundMark x1="90376" y1="43853" x2="90141" y2="44587"/>
                        <a14:foregroundMark x1="91197" y1="55780" x2="90610" y2="66972"/>
                        <a14:foregroundMark x1="40023" y1="87890" x2="47887" y2="89174"/>
                        <a14:foregroundMark x1="47887" y1="89174" x2="47535" y2="86606"/>
                        <a14:foregroundMark x1="90610" y1="34312" x2="91784" y2="41468"/>
                        <a14:foregroundMark x1="91197" y1="55229" x2="91901" y2="66789"/>
                        <a14:foregroundMark x1="91901" y1="66789" x2="91432" y2="68257"/>
                        <a14:foregroundMark x1="8451" y1="50092" x2="9859" y2="60550"/>
                        <a14:foregroundMark x1="9859" y1="60550" x2="13380" y2="61835"/>
                        <a14:foregroundMark x1="8451" y1="50642" x2="6690" y2="59633"/>
                        <a14:foregroundMark x1="6690" y1="59633" x2="11737" y2="62569"/>
                      </a14:backgroundRemoval>
                    </a14:imgEffect>
                  </a14:imgLayer>
                </a14:imgProps>
              </a:ext>
            </a:extLst>
          </a:blip>
          <a:stretch>
            <a:fillRect/>
          </a:stretch>
        </p:blipFill>
        <p:spPr>
          <a:xfrm>
            <a:off x="7409491" y="565780"/>
            <a:ext cx="789865" cy="505254"/>
          </a:xfrm>
          <a:prstGeom prst="rect">
            <a:avLst/>
          </a:prstGeom>
        </p:spPr>
      </p:pic>
      <p:pic>
        <p:nvPicPr>
          <p:cNvPr id="76" name="Picture 75" descr="A close up of a fish&#10;&#10;Description automatically generated">
            <a:extLst>
              <a:ext uri="{FF2B5EF4-FFF2-40B4-BE49-F238E27FC236}">
                <a16:creationId xmlns:a16="http://schemas.microsoft.com/office/drawing/2014/main" id="{7052726A-F949-4D23-89DA-7D819E22F22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4" b="87500" l="3654" r="97692">
                        <a14:foregroundMark x1="64808" y1="13793" x2="58846" y2="18534"/>
                        <a14:foregroundMark x1="58846" y1="18534" x2="59231" y2="19397"/>
                        <a14:foregroundMark x1="67500" y1="12069" x2="61731" y2="9914"/>
                        <a14:foregroundMark x1="61731" y1="9914" x2="55962" y2="11207"/>
                        <a14:foregroundMark x1="55962" y1="11207" x2="57115" y2="15948"/>
                        <a14:foregroundMark x1="8654" y1="31466" x2="3654" y2="39655"/>
                        <a14:foregroundMark x1="3654" y1="39655" x2="3077" y2="54741"/>
                        <a14:foregroundMark x1="3077" y1="54741" x2="7692" y2="64224"/>
                        <a14:foregroundMark x1="7692" y1="64224" x2="10769" y2="66379"/>
                        <a14:foregroundMark x1="7885" y1="32328" x2="3654" y2="56897"/>
                        <a14:foregroundMark x1="3654" y1="56897" x2="4038" y2="67672"/>
                        <a14:foregroundMark x1="56346" y1="72845" x2="49615" y2="79310"/>
                        <a14:foregroundMark x1="49615" y1="79310" x2="49231" y2="75431"/>
                        <a14:foregroundMark x1="49231" y1="73707" x2="49231" y2="72414"/>
                        <a14:foregroundMark x1="88269" y1="50000" x2="92885" y2="62069"/>
                        <a14:foregroundMark x1="92885" y1="62069" x2="84423" y2="68534"/>
                        <a14:foregroundMark x1="84423" y1="68534" x2="82692" y2="68103"/>
                        <a14:foregroundMark x1="93654" y1="68966" x2="88269" y2="83190"/>
                        <a14:foregroundMark x1="88269" y1="83190" x2="87885" y2="83190"/>
                        <a14:foregroundMark x1="92885" y1="69397" x2="92692" y2="85345"/>
                        <a14:foregroundMark x1="91346" y1="68966" x2="84808" y2="83621"/>
                        <a14:foregroundMark x1="85000" y1="69828" x2="73077" y2="79741"/>
                        <a14:foregroundMark x1="93846" y1="55603" x2="96346" y2="39224"/>
                        <a14:foregroundMark x1="96346" y1="39224" x2="96923" y2="37500"/>
                        <a14:foregroundMark x1="90192" y1="53879" x2="96923" y2="37069"/>
                        <a14:foregroundMark x1="95962" y1="48276" x2="97692" y2="35345"/>
                        <a14:foregroundMark x1="97692" y1="35345" x2="97692" y2="35345"/>
                      </a14:backgroundRemoval>
                    </a14:imgEffect>
                  </a14:imgLayer>
                </a14:imgProps>
              </a:ext>
              <a:ext uri="{28A0092B-C50C-407E-A947-70E740481C1C}">
                <a14:useLocalDpi xmlns:a14="http://schemas.microsoft.com/office/drawing/2010/main" val="0"/>
              </a:ext>
            </a:extLst>
          </a:blip>
          <a:stretch>
            <a:fillRect/>
          </a:stretch>
        </p:blipFill>
        <p:spPr>
          <a:xfrm flipH="1">
            <a:off x="7074065" y="2872387"/>
            <a:ext cx="1389718" cy="620028"/>
          </a:xfrm>
          <a:prstGeom prst="rect">
            <a:avLst/>
          </a:prstGeom>
        </p:spPr>
      </p:pic>
      <p:pic>
        <p:nvPicPr>
          <p:cNvPr id="77" name="Picture 76" descr="A close up of a fish&#10;&#10;Description automatically generated">
            <a:extLst>
              <a:ext uri="{FF2B5EF4-FFF2-40B4-BE49-F238E27FC236}">
                <a16:creationId xmlns:a16="http://schemas.microsoft.com/office/drawing/2014/main" id="{F5BBCAFA-46F8-464C-91E8-D9620B8543A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119" b="89970" l="8500" r="94875">
                        <a14:foregroundMark x1="8500" y1="49848" x2="10875" y2="57447"/>
                        <a14:foregroundMark x1="89000" y1="30395" x2="90125" y2="42553"/>
                        <a14:foregroundMark x1="89000" y1="62614" x2="91625" y2="79027"/>
                        <a14:foregroundMark x1="91625" y1="79027" x2="87500" y2="72644"/>
                        <a14:foregroundMark x1="90125" y1="29787" x2="92250" y2="37690"/>
                        <a14:foregroundMark x1="88375" y1="73252" x2="94625" y2="75684"/>
                        <a14:foregroundMark x1="94625" y1="75684" x2="94875" y2="73860"/>
                      </a14:backgroundRemoval>
                    </a14:imgEffect>
                  </a14:imgLayer>
                </a14:imgProps>
              </a:ext>
              <a:ext uri="{28A0092B-C50C-407E-A947-70E740481C1C}">
                <a14:useLocalDpi xmlns:a14="http://schemas.microsoft.com/office/drawing/2010/main" val="0"/>
              </a:ext>
            </a:extLst>
          </a:blip>
          <a:stretch>
            <a:fillRect/>
          </a:stretch>
        </p:blipFill>
        <p:spPr>
          <a:xfrm>
            <a:off x="8024835" y="3955875"/>
            <a:ext cx="1150497" cy="473142"/>
          </a:xfrm>
          <a:prstGeom prst="rect">
            <a:avLst/>
          </a:prstGeom>
        </p:spPr>
      </p:pic>
      <p:pic>
        <p:nvPicPr>
          <p:cNvPr id="78" name="Picture 77">
            <a:extLst>
              <a:ext uri="{FF2B5EF4-FFF2-40B4-BE49-F238E27FC236}">
                <a16:creationId xmlns:a16="http://schemas.microsoft.com/office/drawing/2014/main" id="{744C6FDC-F57A-47D4-AF12-D99887F98F9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993" b="91007" l="5124" r="94700">
                        <a14:foregroundMark x1="91166" y1="49640" x2="91166" y2="49640"/>
                        <a14:foregroundMark x1="95053" y1="66906" x2="95053" y2="66906"/>
                        <a14:foregroundMark x1="6714" y1="60791" x2="6714" y2="60791"/>
                        <a14:foregroundMark x1="5124" y1="34892" x2="5124" y2="34892"/>
                        <a14:foregroundMark x1="35159" y1="8993" x2="35159" y2="8993"/>
                        <a14:foregroundMark x1="57597" y1="91007" x2="57597" y2="91007"/>
                      </a14:backgroundRemoval>
                    </a14:imgEffect>
                  </a14:imgLayer>
                </a14:imgProps>
              </a:ext>
            </a:extLst>
          </a:blip>
          <a:stretch>
            <a:fillRect/>
          </a:stretch>
        </p:blipFill>
        <p:spPr>
          <a:xfrm flipH="1">
            <a:off x="8528858" y="741392"/>
            <a:ext cx="891203" cy="437729"/>
          </a:xfrm>
          <a:prstGeom prst="rect">
            <a:avLst/>
          </a:prstGeom>
        </p:spPr>
      </p:pic>
      <p:pic>
        <p:nvPicPr>
          <p:cNvPr id="79" name="Picture 78">
            <a:extLst>
              <a:ext uri="{FF2B5EF4-FFF2-40B4-BE49-F238E27FC236}">
                <a16:creationId xmlns:a16="http://schemas.microsoft.com/office/drawing/2014/main" id="{D29E4756-E464-4F9E-9A24-B0DE784344FC}"/>
              </a:ext>
            </a:extLst>
          </p:cNvPr>
          <p:cNvPicPr>
            <a:picLocks noChangeAspect="1"/>
          </p:cNvPicPr>
          <p:nvPr/>
        </p:nvPicPr>
        <p:blipFill>
          <a:blip r:embed="rId14"/>
          <a:stretch>
            <a:fillRect/>
          </a:stretch>
        </p:blipFill>
        <p:spPr>
          <a:xfrm>
            <a:off x="6630082" y="3728893"/>
            <a:ext cx="877582" cy="473265"/>
          </a:xfrm>
          <a:prstGeom prst="rect">
            <a:avLst/>
          </a:prstGeom>
        </p:spPr>
      </p:pic>
      <p:pic>
        <p:nvPicPr>
          <p:cNvPr id="80" name="Picture 79" descr="A close up of a fish&#10;&#10;Description automatically generated">
            <a:extLst>
              <a:ext uri="{FF2B5EF4-FFF2-40B4-BE49-F238E27FC236}">
                <a16:creationId xmlns:a16="http://schemas.microsoft.com/office/drawing/2014/main" id="{C9198416-ED78-4A7F-88E9-464EC17BB17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510" b="91107" l="7000" r="96250">
                        <a14:foregroundMark x1="91500" y1="30830" x2="92375" y2="53755"/>
                        <a14:foregroundMark x1="92375" y1="53755" x2="85750" y2="61265"/>
                        <a14:foregroundMark x1="85750" y1="61265" x2="85125" y2="58696"/>
                        <a14:foregroundMark x1="62500" y1="9684" x2="52750" y2="7312"/>
                        <a14:foregroundMark x1="52750" y1="7312" x2="41375" y2="7510"/>
                        <a14:foregroundMark x1="41375" y1="7510" x2="39125" y2="9091"/>
                        <a14:foregroundMark x1="8625" y1="38735" x2="7250" y2="48419"/>
                        <a14:foregroundMark x1="7250" y1="48419" x2="9250" y2="59091"/>
                        <a14:foregroundMark x1="37125" y1="87747" x2="44000" y2="91107"/>
                        <a14:foregroundMark x1="44000" y1="91107" x2="66000" y2="89328"/>
                        <a14:foregroundMark x1="66000" y1="89328" x2="81875" y2="80040"/>
                        <a14:foregroundMark x1="81875" y1="80040" x2="83000" y2="78656"/>
                        <a14:foregroundMark x1="95000" y1="37945" x2="93250" y2="61858"/>
                        <a14:foregroundMark x1="93250" y1="61858" x2="86000" y2="66601"/>
                        <a14:foregroundMark x1="96250" y1="39723" x2="95000" y2="54941"/>
                      </a14:backgroundRemoval>
                    </a14:imgEffect>
                  </a14:imgLayer>
                </a14:imgProps>
              </a:ext>
              <a:ext uri="{28A0092B-C50C-407E-A947-70E740481C1C}">
                <a14:useLocalDpi xmlns:a14="http://schemas.microsoft.com/office/drawing/2010/main" val="0"/>
              </a:ext>
            </a:extLst>
          </a:blip>
          <a:stretch>
            <a:fillRect/>
          </a:stretch>
        </p:blipFill>
        <p:spPr>
          <a:xfrm flipH="1">
            <a:off x="9067288" y="3297325"/>
            <a:ext cx="875125" cy="553517"/>
          </a:xfrm>
          <a:prstGeom prst="rect">
            <a:avLst/>
          </a:prstGeom>
        </p:spPr>
      </p:pic>
      <p:pic>
        <p:nvPicPr>
          <p:cNvPr id="81" name="Picture 80" descr="A close up of a fish&#10;&#10;Description automatically generated">
            <a:extLst>
              <a:ext uri="{FF2B5EF4-FFF2-40B4-BE49-F238E27FC236}">
                <a16:creationId xmlns:a16="http://schemas.microsoft.com/office/drawing/2014/main" id="{661373F5-3D8F-4FC8-BE87-8F635F0C7EF0}"/>
              </a:ext>
            </a:extLst>
          </p:cNvPr>
          <p:cNvPicPr>
            <a:picLocks noChangeAspect="1"/>
          </p:cNvPicPr>
          <p:nvPr/>
        </p:nvPicPr>
        <p:blipFill rotWithShape="1">
          <a:blip r:embed="rId17">
            <a:clrChange>
              <a:clrFrom>
                <a:srgbClr val="0000AA"/>
              </a:clrFrom>
              <a:clrTo>
                <a:srgbClr val="0000AA">
                  <a:alpha val="0"/>
                </a:srgbClr>
              </a:clrTo>
            </a:clrChange>
            <a:extLst>
              <a:ext uri="{BEBA8EAE-BF5A-486C-A8C5-ECC9F3942E4B}">
                <a14:imgProps xmlns:a14="http://schemas.microsoft.com/office/drawing/2010/main">
                  <a14:imgLayer r:embed="rId18">
                    <a14:imgEffect>
                      <a14:backgroundRemoval t="24375" b="64375" l="13594" r="84063">
                        <a14:foregroundMark x1="16875" y1="45833" x2="19063" y2="48542"/>
                        <a14:foregroundMark x1="13594" y1="46458" x2="13594" y2="46458"/>
                        <a14:foregroundMark x1="83125" y1="38125" x2="84063" y2="55833"/>
                        <a14:foregroundMark x1="84063" y1="55833" x2="82344" y2="60625"/>
                        <a14:foregroundMark x1="54844" y1="24583" x2="49688" y2="24375"/>
                      </a14:backgroundRemoval>
                    </a14:imgEffect>
                  </a14:imgLayer>
                </a14:imgProps>
              </a:ext>
              <a:ext uri="{28A0092B-C50C-407E-A947-70E740481C1C}">
                <a14:useLocalDpi xmlns:a14="http://schemas.microsoft.com/office/drawing/2010/main" val="0"/>
              </a:ext>
            </a:extLst>
          </a:blip>
          <a:srcRect l="9193" t="19355" r="9516" b="30322"/>
          <a:stretch/>
        </p:blipFill>
        <p:spPr>
          <a:xfrm>
            <a:off x="10260312" y="3053415"/>
            <a:ext cx="1107148" cy="514033"/>
          </a:xfrm>
          <a:prstGeom prst="rect">
            <a:avLst/>
          </a:prstGeom>
        </p:spPr>
      </p:pic>
      <p:pic>
        <p:nvPicPr>
          <p:cNvPr id="82" name="Picture 81" descr="A close up of a fish&#10;&#10;Description automatically generated">
            <a:extLst>
              <a:ext uri="{FF2B5EF4-FFF2-40B4-BE49-F238E27FC236}">
                <a16:creationId xmlns:a16="http://schemas.microsoft.com/office/drawing/2014/main" id="{31A45B13-F304-4A8D-B8D2-C9EEF8A0AB81}"/>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9844" b="60469" l="10551" r="86284">
                        <a14:foregroundMark x1="17233" y1="37813" x2="19461" y2="45938"/>
                        <a14:foregroundMark x1="19461" y1="45938" x2="19461" y2="45938"/>
                        <a14:foregroundMark x1="21923" y1="37813" x2="16061" y2="38594"/>
                        <a14:foregroundMark x1="16061" y1="38594" x2="18171" y2="45469"/>
                        <a14:foregroundMark x1="11489" y1="41875" x2="11489" y2="41875"/>
                        <a14:foregroundMark x1="84760" y1="33125" x2="86284" y2="48125"/>
                        <a14:foregroundMark x1="86284" y1="48125" x2="84525" y2="49844"/>
                        <a14:foregroundMark x1="10668" y1="40000" x2="10668" y2="40000"/>
                        <a14:foregroundMark x1="61430" y1="19844" x2="61430" y2="19844"/>
                      </a14:backgroundRemoval>
                    </a14:imgEffect>
                  </a14:imgLayer>
                </a14:imgProps>
              </a:ext>
              <a:ext uri="{28A0092B-C50C-407E-A947-70E740481C1C}">
                <a14:useLocalDpi xmlns:a14="http://schemas.microsoft.com/office/drawing/2010/main" val="0"/>
              </a:ext>
            </a:extLst>
          </a:blip>
          <a:srcRect l="7260" t="15335" r="6711" b="34350"/>
          <a:stretch/>
        </p:blipFill>
        <p:spPr>
          <a:xfrm>
            <a:off x="9623658" y="1264770"/>
            <a:ext cx="927599" cy="407048"/>
          </a:xfrm>
          <a:prstGeom prst="rect">
            <a:avLst/>
          </a:prstGeom>
        </p:spPr>
      </p:pic>
      <p:pic>
        <p:nvPicPr>
          <p:cNvPr id="83" name="Picture 82">
            <a:extLst>
              <a:ext uri="{FF2B5EF4-FFF2-40B4-BE49-F238E27FC236}">
                <a16:creationId xmlns:a16="http://schemas.microsoft.com/office/drawing/2014/main" id="{AB9A32A0-FBAC-42BB-BB87-7446ED239706}"/>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a:off x="6622252" y="679114"/>
            <a:ext cx="704452" cy="454592"/>
          </a:xfrm>
          <a:prstGeom prst="rect">
            <a:avLst/>
          </a:prstGeom>
        </p:spPr>
      </p:pic>
      <p:sp>
        <p:nvSpPr>
          <p:cNvPr id="86" name="TextBox 85">
            <a:extLst>
              <a:ext uri="{FF2B5EF4-FFF2-40B4-BE49-F238E27FC236}">
                <a16:creationId xmlns:a16="http://schemas.microsoft.com/office/drawing/2014/main" id="{EFE453E6-C9E7-4084-8CED-3F2F6276998A}"/>
              </a:ext>
            </a:extLst>
          </p:cNvPr>
          <p:cNvSpPr txBox="1"/>
          <p:nvPr/>
        </p:nvSpPr>
        <p:spPr>
          <a:xfrm>
            <a:off x="139700" y="217018"/>
            <a:ext cx="470698" cy="461665"/>
          </a:xfrm>
          <a:prstGeom prst="rect">
            <a:avLst/>
          </a:prstGeom>
          <a:noFill/>
          <a:ln>
            <a:solidFill>
              <a:schemeClr val="tx1"/>
            </a:solidFill>
          </a:ln>
        </p:spPr>
        <p:txBody>
          <a:bodyPr wrap="square" rtlCol="0">
            <a:spAutoFit/>
          </a:bodyPr>
          <a:lstStyle/>
          <a:p>
            <a:pPr algn="ctr"/>
            <a:r>
              <a:rPr lang="en-US" sz="2400" b="1" dirty="0"/>
              <a:t>A</a:t>
            </a:r>
          </a:p>
        </p:txBody>
      </p:sp>
      <p:sp>
        <p:nvSpPr>
          <p:cNvPr id="87" name="TextBox 86">
            <a:extLst>
              <a:ext uri="{FF2B5EF4-FFF2-40B4-BE49-F238E27FC236}">
                <a16:creationId xmlns:a16="http://schemas.microsoft.com/office/drawing/2014/main" id="{EAB6AAF5-F2E5-4793-81BC-43DBEAAC5F9D}"/>
              </a:ext>
            </a:extLst>
          </p:cNvPr>
          <p:cNvSpPr txBox="1"/>
          <p:nvPr/>
        </p:nvSpPr>
        <p:spPr>
          <a:xfrm>
            <a:off x="5664400" y="217018"/>
            <a:ext cx="470698" cy="461665"/>
          </a:xfrm>
          <a:prstGeom prst="rect">
            <a:avLst/>
          </a:prstGeom>
          <a:noFill/>
          <a:ln>
            <a:solidFill>
              <a:schemeClr val="tx1"/>
            </a:solidFill>
          </a:ln>
        </p:spPr>
        <p:txBody>
          <a:bodyPr wrap="square" rtlCol="0">
            <a:spAutoFit/>
          </a:bodyPr>
          <a:lstStyle/>
          <a:p>
            <a:pPr algn="ctr"/>
            <a:r>
              <a:rPr lang="en-US" sz="2400" b="1" dirty="0"/>
              <a:t>B</a:t>
            </a:r>
          </a:p>
        </p:txBody>
      </p:sp>
      <p:sp>
        <p:nvSpPr>
          <p:cNvPr id="89" name="TextBox 88">
            <a:extLst>
              <a:ext uri="{FF2B5EF4-FFF2-40B4-BE49-F238E27FC236}">
                <a16:creationId xmlns:a16="http://schemas.microsoft.com/office/drawing/2014/main" id="{109EE4AE-753C-49D9-A8D6-BE620BF8BBE6}"/>
              </a:ext>
            </a:extLst>
          </p:cNvPr>
          <p:cNvSpPr txBox="1"/>
          <p:nvPr/>
        </p:nvSpPr>
        <p:spPr>
          <a:xfrm>
            <a:off x="76938" y="5790731"/>
            <a:ext cx="1218858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2.</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Fish Shannon-Hill diversity plotted against annual precipitation (cm/yr)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Fish community ordination using Hellinger transformation and redundancy analysis. Axes labels display the proportion of the variance explained as a percentage. Sites are represented by circles colored by annual precipitation indicated in the legend. Species are represented by red crosses, with species labels and reference images added to outer members. Environmental variables are shown in arrows and the significant ones are presented in red.</a:t>
            </a:r>
            <a:endParaRPr lang="en-US" sz="1400" dirty="0"/>
          </a:p>
        </p:txBody>
      </p:sp>
      <p:cxnSp>
        <p:nvCxnSpPr>
          <p:cNvPr id="134" name="Straight Connector 133">
            <a:extLst>
              <a:ext uri="{FF2B5EF4-FFF2-40B4-BE49-F238E27FC236}">
                <a16:creationId xmlns:a16="http://schemas.microsoft.com/office/drawing/2014/main" id="{E1814D39-3F1D-4030-A4B1-973C1367408E}"/>
              </a:ext>
            </a:extLst>
          </p:cNvPr>
          <p:cNvCxnSpPr>
            <a:cxnSpLocks/>
          </p:cNvCxnSpPr>
          <p:nvPr/>
        </p:nvCxnSpPr>
        <p:spPr>
          <a:xfrm flipV="1">
            <a:off x="7216478" y="7992963"/>
            <a:ext cx="0" cy="40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03318EF-0FED-4845-8710-2D8CCD0C57D8}"/>
              </a:ext>
            </a:extLst>
          </p:cNvPr>
          <p:cNvSpPr txBox="1"/>
          <p:nvPr/>
        </p:nvSpPr>
        <p:spPr>
          <a:xfrm>
            <a:off x="4074656" y="3790505"/>
            <a:ext cx="1135247" cy="646331"/>
          </a:xfrm>
          <a:prstGeom prst="rect">
            <a:avLst/>
          </a:prstGeom>
          <a:solidFill>
            <a:schemeClr val="bg1"/>
          </a:solidFill>
          <a:ln>
            <a:noFill/>
          </a:ln>
        </p:spPr>
        <p:txBody>
          <a:bodyPr wrap="none" rtlCol="0">
            <a:spAutoFit/>
          </a:bodyPr>
          <a:lstStyle/>
          <a:p>
            <a:r>
              <a:rPr lang="en-US" dirty="0"/>
              <a:t>R</a:t>
            </a:r>
            <a:r>
              <a:rPr lang="en-US" baseline="30000" dirty="0"/>
              <a:t>2</a:t>
            </a:r>
            <a:r>
              <a:rPr lang="en-US" dirty="0"/>
              <a:t> = 0.755</a:t>
            </a:r>
          </a:p>
          <a:p>
            <a:r>
              <a:rPr lang="en-US" i="1" dirty="0"/>
              <a:t>p </a:t>
            </a:r>
            <a:r>
              <a:rPr lang="en-US" dirty="0"/>
              <a:t>= 0.002</a:t>
            </a:r>
            <a:endParaRPr lang="en-US" i="1" dirty="0"/>
          </a:p>
        </p:txBody>
      </p:sp>
    </p:spTree>
    <p:extLst>
      <p:ext uri="{BB962C8B-B14F-4D97-AF65-F5344CB8AC3E}">
        <p14:creationId xmlns:p14="http://schemas.microsoft.com/office/powerpoint/2010/main" val="51376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66A49-ACE5-4161-9CBC-377C26725F98}"/>
              </a:ext>
            </a:extLst>
          </p:cNvPr>
          <p:cNvPicPr>
            <a:picLocks noChangeAspect="1"/>
          </p:cNvPicPr>
          <p:nvPr/>
        </p:nvPicPr>
        <p:blipFill rotWithShape="1">
          <a:blip r:embed="rId3"/>
          <a:srcRect t="2796"/>
          <a:stretch/>
        </p:blipFill>
        <p:spPr>
          <a:xfrm>
            <a:off x="5811402" y="0"/>
            <a:ext cx="5904762" cy="5739662"/>
          </a:xfrm>
          <a:prstGeom prst="rect">
            <a:avLst/>
          </a:prstGeom>
        </p:spPr>
      </p:pic>
      <p:sp>
        <p:nvSpPr>
          <p:cNvPr id="6" name="TextBox 5">
            <a:extLst>
              <a:ext uri="{FF2B5EF4-FFF2-40B4-BE49-F238E27FC236}">
                <a16:creationId xmlns:a16="http://schemas.microsoft.com/office/drawing/2014/main" id="{AB541A30-FF5E-431D-8681-69AABCC4A360}"/>
              </a:ext>
            </a:extLst>
          </p:cNvPr>
          <p:cNvSpPr txBox="1"/>
          <p:nvPr/>
        </p:nvSpPr>
        <p:spPr>
          <a:xfrm rot="18368417">
            <a:off x="8310553" y="1374351"/>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sp>
        <p:nvSpPr>
          <p:cNvPr id="7" name="TextBox 6">
            <a:extLst>
              <a:ext uri="{FF2B5EF4-FFF2-40B4-BE49-F238E27FC236}">
                <a16:creationId xmlns:a16="http://schemas.microsoft.com/office/drawing/2014/main" id="{DC693C76-F55A-4201-A6F3-45EFCE4FB82E}"/>
              </a:ext>
            </a:extLst>
          </p:cNvPr>
          <p:cNvSpPr txBox="1"/>
          <p:nvPr/>
        </p:nvSpPr>
        <p:spPr>
          <a:xfrm rot="2009027">
            <a:off x="6298509" y="184111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8" name="TextBox 7">
            <a:extLst>
              <a:ext uri="{FF2B5EF4-FFF2-40B4-BE49-F238E27FC236}">
                <a16:creationId xmlns:a16="http://schemas.microsoft.com/office/drawing/2014/main" id="{80C19421-137D-4118-A24A-00CB9BFA3D5D}"/>
              </a:ext>
            </a:extLst>
          </p:cNvPr>
          <p:cNvSpPr txBox="1"/>
          <p:nvPr/>
        </p:nvSpPr>
        <p:spPr>
          <a:xfrm rot="1592405">
            <a:off x="8620319" y="299437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9" name="TextBox 8">
            <a:extLst>
              <a:ext uri="{FF2B5EF4-FFF2-40B4-BE49-F238E27FC236}">
                <a16:creationId xmlns:a16="http://schemas.microsoft.com/office/drawing/2014/main" id="{D80C68C3-1F4C-49DB-B352-2E9CEB4DB57E}"/>
              </a:ext>
            </a:extLst>
          </p:cNvPr>
          <p:cNvSpPr txBox="1"/>
          <p:nvPr/>
        </p:nvSpPr>
        <p:spPr>
          <a:xfrm rot="4210174">
            <a:off x="7812674" y="3729871"/>
            <a:ext cx="124736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6938548F-9B21-4D8D-80E2-ABC83D5FDD3C}"/>
              </a:ext>
            </a:extLst>
          </p:cNvPr>
          <p:cNvSpPr txBox="1"/>
          <p:nvPr/>
        </p:nvSpPr>
        <p:spPr>
          <a:xfrm rot="2106386">
            <a:off x="6739305" y="1635927"/>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11" name="Oval 10">
            <a:extLst>
              <a:ext uri="{FF2B5EF4-FFF2-40B4-BE49-F238E27FC236}">
                <a16:creationId xmlns:a16="http://schemas.microsoft.com/office/drawing/2014/main" id="{7F37D5CF-F482-4D63-A1FA-42B30C6C14D5}"/>
              </a:ext>
            </a:extLst>
          </p:cNvPr>
          <p:cNvSpPr/>
          <p:nvPr/>
        </p:nvSpPr>
        <p:spPr>
          <a:xfrm>
            <a:off x="7638571" y="4582115"/>
            <a:ext cx="190500" cy="182880"/>
          </a:xfrm>
          <a:prstGeom prst="ellipse">
            <a:avLst/>
          </a:prstGeom>
          <a:solidFill>
            <a:srgbClr val="FDEC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CB0B602-E1C1-4A19-B02B-F8D15AD206A0}"/>
              </a:ext>
            </a:extLst>
          </p:cNvPr>
          <p:cNvSpPr/>
          <p:nvPr/>
        </p:nvSpPr>
        <p:spPr>
          <a:xfrm>
            <a:off x="7419283" y="4032411"/>
            <a:ext cx="190500" cy="182880"/>
          </a:xfrm>
          <a:prstGeom prst="ellipse">
            <a:avLst/>
          </a:prstGeom>
          <a:solidFill>
            <a:srgbClr val="8DD5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B899191-72C8-497E-A8BB-A5AE98A4CF55}"/>
              </a:ext>
            </a:extLst>
          </p:cNvPr>
          <p:cNvPicPr>
            <a:picLocks noChangeAspect="1"/>
          </p:cNvPicPr>
          <p:nvPr/>
        </p:nvPicPr>
        <p:blipFill rotWithShape="1">
          <a:blip r:embed="rId4"/>
          <a:srcRect l="86019" t="38514" b="41749"/>
          <a:stretch/>
        </p:blipFill>
        <p:spPr>
          <a:xfrm>
            <a:off x="10684182" y="746927"/>
            <a:ext cx="825560" cy="1165437"/>
          </a:xfrm>
          <a:prstGeom prst="rect">
            <a:avLst/>
          </a:prstGeom>
        </p:spPr>
      </p:pic>
      <p:sp>
        <p:nvSpPr>
          <p:cNvPr id="21" name="TextBox 20">
            <a:extLst>
              <a:ext uri="{FF2B5EF4-FFF2-40B4-BE49-F238E27FC236}">
                <a16:creationId xmlns:a16="http://schemas.microsoft.com/office/drawing/2014/main" id="{C5249E8A-B488-47E1-ADC9-6BAE93B2D5B7}"/>
              </a:ext>
            </a:extLst>
          </p:cNvPr>
          <p:cNvSpPr txBox="1"/>
          <p:nvPr/>
        </p:nvSpPr>
        <p:spPr>
          <a:xfrm>
            <a:off x="10497072" y="256129"/>
            <a:ext cx="1116203" cy="523220"/>
          </a:xfrm>
          <a:prstGeom prst="rect">
            <a:avLst/>
          </a:prstGeom>
          <a:noFill/>
        </p:spPr>
        <p:txBody>
          <a:bodyPr wrap="none" rtlCol="0">
            <a:spAutoFit/>
          </a:bodyPr>
          <a:lstStyle/>
          <a:p>
            <a:pPr algn="ctr"/>
            <a:r>
              <a:rPr lang="en-US" sz="1400" dirty="0"/>
              <a:t>Precipitation</a:t>
            </a:r>
          </a:p>
          <a:p>
            <a:pPr algn="ctr"/>
            <a:r>
              <a:rPr lang="en-US" sz="1400" dirty="0"/>
              <a:t>(cm/yr)</a:t>
            </a:r>
          </a:p>
        </p:txBody>
      </p:sp>
      <p:sp>
        <p:nvSpPr>
          <p:cNvPr id="22" name="Rectangle 21">
            <a:extLst>
              <a:ext uri="{FF2B5EF4-FFF2-40B4-BE49-F238E27FC236}">
                <a16:creationId xmlns:a16="http://schemas.microsoft.com/office/drawing/2014/main" id="{7E4A891A-4C10-49FE-82C3-FF25F888254F}"/>
              </a:ext>
            </a:extLst>
          </p:cNvPr>
          <p:cNvSpPr/>
          <p:nvPr/>
        </p:nvSpPr>
        <p:spPr>
          <a:xfrm>
            <a:off x="10497072" y="213741"/>
            <a:ext cx="1116203" cy="178015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43C95E-0BF7-45D9-9AF2-3E55A2DEA83C}"/>
              </a:ext>
            </a:extLst>
          </p:cNvPr>
          <p:cNvSpPr/>
          <p:nvPr/>
        </p:nvSpPr>
        <p:spPr>
          <a:xfrm>
            <a:off x="7286625" y="3956211"/>
            <a:ext cx="190500" cy="182880"/>
          </a:xfrm>
          <a:prstGeom prst="ellipse">
            <a:avLst/>
          </a:prstGeom>
          <a:solidFill>
            <a:srgbClr val="5D8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2992553-7C45-41F0-A6EB-9769EF73953A}"/>
              </a:ext>
            </a:extLst>
          </p:cNvPr>
          <p:cNvSpPr/>
          <p:nvPr/>
        </p:nvSpPr>
        <p:spPr>
          <a:xfrm>
            <a:off x="7850981" y="3287080"/>
            <a:ext cx="190500" cy="182880"/>
          </a:xfrm>
          <a:prstGeom prst="ellipse">
            <a:avLst/>
          </a:prstGeom>
          <a:solidFill>
            <a:srgbClr val="5790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DF04E40-B650-45EC-98D5-70C8B8A5F6B9}"/>
              </a:ext>
            </a:extLst>
          </p:cNvPr>
          <p:cNvSpPr/>
          <p:nvPr/>
        </p:nvSpPr>
        <p:spPr>
          <a:xfrm>
            <a:off x="8986838" y="2556036"/>
            <a:ext cx="190500" cy="182880"/>
          </a:xfrm>
          <a:prstGeom prst="ellipse">
            <a:avLst/>
          </a:prstGeom>
          <a:solidFill>
            <a:srgbClr val="77C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C21C547-B412-4CD9-A197-EA964FC14EF7}"/>
              </a:ext>
            </a:extLst>
          </p:cNvPr>
          <p:cNvSpPr/>
          <p:nvPr/>
        </p:nvSpPr>
        <p:spPr>
          <a:xfrm>
            <a:off x="7477125" y="1329645"/>
            <a:ext cx="190500" cy="182880"/>
          </a:xfrm>
          <a:prstGeom prst="ellipse">
            <a:avLst/>
          </a:prstGeom>
          <a:solidFill>
            <a:srgbClr val="52B2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8FA2C1C-E7CC-45E2-BC27-15840052C6BE}"/>
              </a:ext>
            </a:extLst>
          </p:cNvPr>
          <p:cNvSpPr/>
          <p:nvPr/>
        </p:nvSpPr>
        <p:spPr>
          <a:xfrm>
            <a:off x="6694242" y="1342776"/>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533ACAE-29EE-4BEA-9AFE-22EBB7A3EE88}"/>
              </a:ext>
            </a:extLst>
          </p:cNvPr>
          <p:cNvSpPr/>
          <p:nvPr/>
        </p:nvSpPr>
        <p:spPr>
          <a:xfrm>
            <a:off x="6801262" y="991359"/>
            <a:ext cx="190500" cy="182880"/>
          </a:xfrm>
          <a:prstGeom prst="ellipse">
            <a:avLst/>
          </a:prstGeom>
          <a:solidFill>
            <a:srgbClr val="6934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E37C409E-7251-4A9F-B153-727BB85ADEBD}"/>
              </a:ext>
            </a:extLst>
          </p:cNvPr>
          <p:cNvSpPr/>
          <p:nvPr/>
        </p:nvSpPr>
        <p:spPr>
          <a:xfrm>
            <a:off x="9982994" y="352846"/>
            <a:ext cx="190500" cy="182880"/>
          </a:xfrm>
          <a:prstGeom prst="ellipse">
            <a:avLst/>
          </a:prstGeom>
          <a:solidFill>
            <a:srgbClr val="95DA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DBAB67-9BB9-488A-801F-BCE73FBA4CEA}"/>
              </a:ext>
            </a:extLst>
          </p:cNvPr>
          <p:cNvSpPr/>
          <p:nvPr/>
        </p:nvSpPr>
        <p:spPr>
          <a:xfrm>
            <a:off x="11290300" y="3511550"/>
            <a:ext cx="190500" cy="182880"/>
          </a:xfrm>
          <a:prstGeom prst="ellipse">
            <a:avLst/>
          </a:prstGeom>
          <a:solidFill>
            <a:srgbClr val="FDEC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0A6BDAC7-8D9F-4FEC-BDA2-D5656A08B012}"/>
              </a:ext>
            </a:extLst>
          </p:cNvPr>
          <p:cNvCxnSpPr>
            <a:cxnSpLocks/>
          </p:cNvCxnSpPr>
          <p:nvPr/>
        </p:nvCxnSpPr>
        <p:spPr>
          <a:xfrm flipH="1" flipV="1">
            <a:off x="6744517" y="1682652"/>
            <a:ext cx="1502612" cy="99256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D6CD0C7-6CDA-458A-8A98-E3D825B9D590}"/>
              </a:ext>
            </a:extLst>
          </p:cNvPr>
          <p:cNvCxnSpPr>
            <a:cxnSpLocks/>
          </p:cNvCxnSpPr>
          <p:nvPr/>
        </p:nvCxnSpPr>
        <p:spPr>
          <a:xfrm>
            <a:off x="8247129" y="2675218"/>
            <a:ext cx="514307" cy="182683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2F260E44-8B3E-4940-9B0B-0A0671E4FB12}"/>
              </a:ext>
            </a:extLst>
          </p:cNvPr>
          <p:cNvCxnSpPr>
            <a:cxnSpLocks/>
          </p:cNvCxnSpPr>
          <p:nvPr/>
        </p:nvCxnSpPr>
        <p:spPr>
          <a:xfrm>
            <a:off x="8247129" y="2675218"/>
            <a:ext cx="638132" cy="179349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54714A09-EB6B-4EEE-8958-AC7E72B6A367}"/>
              </a:ext>
            </a:extLst>
          </p:cNvPr>
          <p:cNvCxnSpPr>
            <a:cxnSpLocks/>
          </p:cNvCxnSpPr>
          <p:nvPr/>
        </p:nvCxnSpPr>
        <p:spPr>
          <a:xfrm>
            <a:off x="8247129" y="2675218"/>
            <a:ext cx="1588250" cy="89814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F3E37BB-FAC0-4269-B57C-85CE735E3CEB}"/>
              </a:ext>
            </a:extLst>
          </p:cNvPr>
          <p:cNvCxnSpPr>
            <a:cxnSpLocks/>
          </p:cNvCxnSpPr>
          <p:nvPr/>
        </p:nvCxnSpPr>
        <p:spPr>
          <a:xfrm flipH="1" flipV="1">
            <a:off x="6884743" y="1682652"/>
            <a:ext cx="1373628" cy="99384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232291E4-4CA5-4383-9ED8-41C3265EA342}"/>
              </a:ext>
            </a:extLst>
          </p:cNvPr>
          <p:cNvCxnSpPr>
            <a:cxnSpLocks/>
          </p:cNvCxnSpPr>
          <p:nvPr/>
        </p:nvCxnSpPr>
        <p:spPr>
          <a:xfrm flipV="1">
            <a:off x="8258371" y="1174239"/>
            <a:ext cx="1095591" cy="150098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FADE6C88-D266-4269-A424-32E28E3AE611}"/>
              </a:ext>
            </a:extLst>
          </p:cNvPr>
          <p:cNvSpPr txBox="1"/>
          <p:nvPr/>
        </p:nvSpPr>
        <p:spPr>
          <a:xfrm>
            <a:off x="10311774" y="3986453"/>
            <a:ext cx="1374444"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Bythinia</a:t>
            </a:r>
          </a:p>
        </p:txBody>
      </p:sp>
      <p:sp>
        <p:nvSpPr>
          <p:cNvPr id="66" name="TextBox 65">
            <a:extLst>
              <a:ext uri="{FF2B5EF4-FFF2-40B4-BE49-F238E27FC236}">
                <a16:creationId xmlns:a16="http://schemas.microsoft.com/office/drawing/2014/main" id="{F1DC6B7C-3AC3-4197-9474-261DD9A27855}"/>
              </a:ext>
            </a:extLst>
          </p:cNvPr>
          <p:cNvSpPr txBox="1"/>
          <p:nvPr/>
        </p:nvSpPr>
        <p:spPr>
          <a:xfrm>
            <a:off x="10716566" y="2984748"/>
            <a:ext cx="2063087"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Melanoides</a:t>
            </a:r>
          </a:p>
        </p:txBody>
      </p:sp>
      <p:sp>
        <p:nvSpPr>
          <p:cNvPr id="67" name="TextBox 66">
            <a:extLst>
              <a:ext uri="{FF2B5EF4-FFF2-40B4-BE49-F238E27FC236}">
                <a16:creationId xmlns:a16="http://schemas.microsoft.com/office/drawing/2014/main" id="{1A78DBF7-6F75-4DA1-95FD-16C8CB838C73}"/>
              </a:ext>
            </a:extLst>
          </p:cNvPr>
          <p:cNvSpPr txBox="1"/>
          <p:nvPr/>
        </p:nvSpPr>
        <p:spPr>
          <a:xfrm>
            <a:off x="9829796" y="4415657"/>
            <a:ext cx="76655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Amnicola</a:t>
            </a:r>
          </a:p>
        </p:txBody>
      </p:sp>
      <p:sp>
        <p:nvSpPr>
          <p:cNvPr id="80" name="TextBox 79">
            <a:extLst>
              <a:ext uri="{FF2B5EF4-FFF2-40B4-BE49-F238E27FC236}">
                <a16:creationId xmlns:a16="http://schemas.microsoft.com/office/drawing/2014/main" id="{964A7232-F009-478C-8703-AB4A23F465DD}"/>
              </a:ext>
            </a:extLst>
          </p:cNvPr>
          <p:cNvSpPr txBox="1"/>
          <p:nvPr/>
        </p:nvSpPr>
        <p:spPr>
          <a:xfrm>
            <a:off x="6488614" y="3577583"/>
            <a:ext cx="1082348"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Cheumatopsyche</a:t>
            </a:r>
            <a:endParaRPr lang="en-US" sz="800" i="1" dirty="0">
              <a:solidFill>
                <a:schemeClr val="bg2">
                  <a:lumMod val="50000"/>
                </a:schemeClr>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2DA079E-CCE6-4D42-B28A-5B2B994D69A7}"/>
              </a:ext>
            </a:extLst>
          </p:cNvPr>
          <p:cNvSpPr txBox="1"/>
          <p:nvPr/>
        </p:nvSpPr>
        <p:spPr>
          <a:xfrm>
            <a:off x="7600958" y="3826160"/>
            <a:ext cx="691215"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Stenelmis</a:t>
            </a:r>
          </a:p>
        </p:txBody>
      </p:sp>
      <p:sp>
        <p:nvSpPr>
          <p:cNvPr id="82" name="TextBox 81">
            <a:extLst>
              <a:ext uri="{FF2B5EF4-FFF2-40B4-BE49-F238E27FC236}">
                <a16:creationId xmlns:a16="http://schemas.microsoft.com/office/drawing/2014/main" id="{6A61EF1C-CB9A-46DA-900A-65E9DEF6E4A2}"/>
              </a:ext>
            </a:extLst>
          </p:cNvPr>
          <p:cNvSpPr txBox="1"/>
          <p:nvPr/>
        </p:nvSpPr>
        <p:spPr>
          <a:xfrm>
            <a:off x="6514004" y="2484935"/>
            <a:ext cx="922047" cy="230832"/>
          </a:xfrm>
          <a:prstGeom prst="rect">
            <a:avLst/>
          </a:prstGeom>
          <a:noFill/>
        </p:spPr>
        <p:txBody>
          <a:bodyPr wrap="none" rtlCol="0">
            <a:spAutoFit/>
          </a:bodyPr>
          <a:lstStyle/>
          <a:p>
            <a:r>
              <a:rPr lang="en-US" sz="900" i="1" dirty="0">
                <a:solidFill>
                  <a:schemeClr val="bg2">
                    <a:lumMod val="50000"/>
                  </a:schemeClr>
                </a:solidFill>
                <a:latin typeface="Arial" panose="020B0604020202020204" pitchFamily="34" charset="0"/>
                <a:cs typeface="Arial" panose="020B0604020202020204" pitchFamily="34" charset="0"/>
              </a:rPr>
              <a:t>Palaemonetes</a:t>
            </a:r>
            <a:endParaRPr lang="en-US" sz="800" i="1" dirty="0">
              <a:solidFill>
                <a:schemeClr val="bg2">
                  <a:lumMod val="50000"/>
                </a:schemeClr>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50DFFC25-8B31-4C11-AB1F-0B6A83F29CC9}"/>
              </a:ext>
            </a:extLst>
          </p:cNvPr>
          <p:cNvSpPr txBox="1"/>
          <p:nvPr/>
        </p:nvSpPr>
        <p:spPr>
          <a:xfrm>
            <a:off x="6828750" y="457452"/>
            <a:ext cx="655453"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Caenis</a:t>
            </a:r>
          </a:p>
        </p:txBody>
      </p:sp>
      <p:sp>
        <p:nvSpPr>
          <p:cNvPr id="84" name="TextBox 83">
            <a:extLst>
              <a:ext uri="{FF2B5EF4-FFF2-40B4-BE49-F238E27FC236}">
                <a16:creationId xmlns:a16="http://schemas.microsoft.com/office/drawing/2014/main" id="{67CD492F-FD89-4751-A00C-BAB5A2F021B4}"/>
              </a:ext>
            </a:extLst>
          </p:cNvPr>
          <p:cNvSpPr txBox="1"/>
          <p:nvPr/>
        </p:nvSpPr>
        <p:spPr>
          <a:xfrm>
            <a:off x="8755915" y="280677"/>
            <a:ext cx="976169"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Peltodytes</a:t>
            </a:r>
          </a:p>
        </p:txBody>
      </p:sp>
      <p:sp>
        <p:nvSpPr>
          <p:cNvPr id="85" name="TextBox 84">
            <a:extLst>
              <a:ext uri="{FF2B5EF4-FFF2-40B4-BE49-F238E27FC236}">
                <a16:creationId xmlns:a16="http://schemas.microsoft.com/office/drawing/2014/main" id="{7305D2EB-E219-4B69-AA05-06DA5D140BBD}"/>
              </a:ext>
            </a:extLst>
          </p:cNvPr>
          <p:cNvSpPr txBox="1"/>
          <p:nvPr/>
        </p:nvSpPr>
        <p:spPr>
          <a:xfrm>
            <a:off x="7879285" y="219227"/>
            <a:ext cx="867038"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Hydraena</a:t>
            </a:r>
          </a:p>
        </p:txBody>
      </p:sp>
      <p:sp>
        <p:nvSpPr>
          <p:cNvPr id="87" name="TextBox 86">
            <a:extLst>
              <a:ext uri="{FF2B5EF4-FFF2-40B4-BE49-F238E27FC236}">
                <a16:creationId xmlns:a16="http://schemas.microsoft.com/office/drawing/2014/main" id="{68688CCF-C37D-4A18-BEB4-2CF57C41973F}"/>
              </a:ext>
            </a:extLst>
          </p:cNvPr>
          <p:cNvSpPr txBox="1"/>
          <p:nvPr/>
        </p:nvSpPr>
        <p:spPr>
          <a:xfrm>
            <a:off x="10583061" y="2197566"/>
            <a:ext cx="726481"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Fossaria</a:t>
            </a:r>
          </a:p>
        </p:txBody>
      </p:sp>
      <p:sp>
        <p:nvSpPr>
          <p:cNvPr id="89" name="TextBox 88">
            <a:extLst>
              <a:ext uri="{FF2B5EF4-FFF2-40B4-BE49-F238E27FC236}">
                <a16:creationId xmlns:a16="http://schemas.microsoft.com/office/drawing/2014/main" id="{2894003D-BEED-4AAA-9FB9-A2C6E963BF2E}"/>
              </a:ext>
            </a:extLst>
          </p:cNvPr>
          <p:cNvSpPr txBox="1"/>
          <p:nvPr/>
        </p:nvSpPr>
        <p:spPr>
          <a:xfrm>
            <a:off x="9451282" y="1438044"/>
            <a:ext cx="101021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Biomphalaria</a:t>
            </a:r>
          </a:p>
        </p:txBody>
      </p:sp>
      <p:cxnSp>
        <p:nvCxnSpPr>
          <p:cNvPr id="90" name="Straight Connector 89">
            <a:extLst>
              <a:ext uri="{FF2B5EF4-FFF2-40B4-BE49-F238E27FC236}">
                <a16:creationId xmlns:a16="http://schemas.microsoft.com/office/drawing/2014/main" id="{37CD93BA-7598-48D8-A467-17CDDF68DEC3}"/>
              </a:ext>
            </a:extLst>
          </p:cNvPr>
          <p:cNvCxnSpPr>
            <a:cxnSpLocks/>
          </p:cNvCxnSpPr>
          <p:nvPr/>
        </p:nvCxnSpPr>
        <p:spPr>
          <a:xfrm flipV="1">
            <a:off x="6767047" y="3003654"/>
            <a:ext cx="179581" cy="3492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16728D3-235D-4834-A031-465C1E7F5E31}"/>
              </a:ext>
            </a:extLst>
          </p:cNvPr>
          <p:cNvCxnSpPr>
            <a:cxnSpLocks/>
          </p:cNvCxnSpPr>
          <p:nvPr/>
        </p:nvCxnSpPr>
        <p:spPr>
          <a:xfrm>
            <a:off x="7557529" y="3420449"/>
            <a:ext cx="141745" cy="209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E90D6B-5ED9-4C3F-85C7-33446D8C41AD}"/>
              </a:ext>
            </a:extLst>
          </p:cNvPr>
          <p:cNvCxnSpPr>
            <a:cxnSpLocks/>
          </p:cNvCxnSpPr>
          <p:nvPr/>
        </p:nvCxnSpPr>
        <p:spPr>
          <a:xfrm flipH="1" flipV="1">
            <a:off x="8638213" y="3641628"/>
            <a:ext cx="809105" cy="79225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61F4BC-7CCA-41F8-909F-3C2AC03B59CA}"/>
              </a:ext>
            </a:extLst>
          </p:cNvPr>
          <p:cNvSpPr txBox="1"/>
          <p:nvPr/>
        </p:nvSpPr>
        <p:spPr>
          <a:xfrm rot="4120596">
            <a:off x="8007032" y="3535293"/>
            <a:ext cx="147744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cxnSp>
        <p:nvCxnSpPr>
          <p:cNvPr id="100" name="Straight Connector 99">
            <a:extLst>
              <a:ext uri="{FF2B5EF4-FFF2-40B4-BE49-F238E27FC236}">
                <a16:creationId xmlns:a16="http://schemas.microsoft.com/office/drawing/2014/main" id="{0A9DA926-36A1-4849-B4A1-BA7ED869C6E5}"/>
              </a:ext>
            </a:extLst>
          </p:cNvPr>
          <p:cNvCxnSpPr>
            <a:cxnSpLocks/>
          </p:cNvCxnSpPr>
          <p:nvPr/>
        </p:nvCxnSpPr>
        <p:spPr>
          <a:xfrm flipH="1">
            <a:off x="9704115" y="3068292"/>
            <a:ext cx="652691" cy="2181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4864448-FEAA-49BD-9465-BE1BBAC97BB6}"/>
              </a:ext>
            </a:extLst>
          </p:cNvPr>
          <p:cNvCxnSpPr>
            <a:cxnSpLocks/>
          </p:cNvCxnSpPr>
          <p:nvPr/>
        </p:nvCxnSpPr>
        <p:spPr>
          <a:xfrm flipH="1" flipV="1">
            <a:off x="8845737" y="3246358"/>
            <a:ext cx="1129368" cy="794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2B21964-2B51-437F-B286-EB086B5B394F}"/>
              </a:ext>
            </a:extLst>
          </p:cNvPr>
          <p:cNvCxnSpPr>
            <a:cxnSpLocks/>
          </p:cNvCxnSpPr>
          <p:nvPr/>
        </p:nvCxnSpPr>
        <p:spPr>
          <a:xfrm flipH="1">
            <a:off x="9405739" y="1919325"/>
            <a:ext cx="490668" cy="5531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7DAD81A-1B63-4BFA-89B0-D4A62E39C818}"/>
              </a:ext>
            </a:extLst>
          </p:cNvPr>
          <p:cNvCxnSpPr>
            <a:cxnSpLocks/>
          </p:cNvCxnSpPr>
          <p:nvPr/>
        </p:nvCxnSpPr>
        <p:spPr>
          <a:xfrm flipH="1">
            <a:off x="9227874" y="2469912"/>
            <a:ext cx="1052097" cy="4893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B90C717-ADCD-4306-B489-A799B37055DC}"/>
              </a:ext>
            </a:extLst>
          </p:cNvPr>
          <p:cNvCxnSpPr>
            <a:cxnSpLocks/>
          </p:cNvCxnSpPr>
          <p:nvPr/>
        </p:nvCxnSpPr>
        <p:spPr>
          <a:xfrm flipH="1">
            <a:off x="8602728" y="746927"/>
            <a:ext cx="382915" cy="9783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521ACC0-07B6-44FE-8D05-0859DED0C340}"/>
              </a:ext>
            </a:extLst>
          </p:cNvPr>
          <p:cNvCxnSpPr>
            <a:cxnSpLocks/>
          </p:cNvCxnSpPr>
          <p:nvPr/>
        </p:nvCxnSpPr>
        <p:spPr>
          <a:xfrm>
            <a:off x="8184674" y="779349"/>
            <a:ext cx="268523" cy="12191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D7CD8EA-88A5-49AD-8C30-3F27CB873BA1}"/>
              </a:ext>
            </a:extLst>
          </p:cNvPr>
          <p:cNvCxnSpPr>
            <a:cxnSpLocks/>
          </p:cNvCxnSpPr>
          <p:nvPr/>
        </p:nvCxnSpPr>
        <p:spPr>
          <a:xfrm>
            <a:off x="7528421" y="983999"/>
            <a:ext cx="552719" cy="66484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22E67A0-D613-49B4-A89F-505B7D9064ED}"/>
              </a:ext>
            </a:extLst>
          </p:cNvPr>
          <p:cNvCxnSpPr>
            <a:cxnSpLocks/>
          </p:cNvCxnSpPr>
          <p:nvPr/>
        </p:nvCxnSpPr>
        <p:spPr>
          <a:xfrm>
            <a:off x="6923277" y="2404491"/>
            <a:ext cx="479586" cy="1035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A picture containing invertebrate, animal, mollusk&#10;&#10;Description automatically generated">
            <a:extLst>
              <a:ext uri="{FF2B5EF4-FFF2-40B4-BE49-F238E27FC236}">
                <a16:creationId xmlns:a16="http://schemas.microsoft.com/office/drawing/2014/main" id="{A75CCAE6-AE51-427B-893D-F9E1C49D172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90" b="91816" l="5689" r="89671">
                        <a14:foregroundMark x1="9731" y1="35928" x2="5689" y2="56687"/>
                        <a14:foregroundMark x1="5689" y1="56687" x2="12425" y2="65269"/>
                        <a14:foregroundMark x1="12425" y1="65269" x2="16617" y2="67066"/>
                        <a14:foregroundMark x1="30988" y1="5389" x2="26347" y2="10579"/>
                        <a14:foregroundMark x1="33383" y1="5788" x2="25898" y2="10978"/>
                        <a14:foregroundMark x1="25898" y1="10978" x2="26048" y2="16766"/>
                        <a14:foregroundMark x1="36527" y1="91816" x2="54042" y2="86028"/>
                        <a14:foregroundMark x1="54042" y1="86028" x2="56737" y2="79042"/>
                      </a14:backgroundRemoval>
                    </a14:imgEffect>
                  </a14:imgLayer>
                </a14:imgProps>
              </a:ext>
              <a:ext uri="{28A0092B-C50C-407E-A947-70E740481C1C}">
                <a14:useLocalDpi xmlns:a14="http://schemas.microsoft.com/office/drawing/2010/main" val="0"/>
              </a:ext>
            </a:extLst>
          </a:blip>
          <a:stretch>
            <a:fillRect/>
          </a:stretch>
        </p:blipFill>
        <p:spPr>
          <a:xfrm rot="19878170">
            <a:off x="9245167" y="4145865"/>
            <a:ext cx="768037" cy="576028"/>
          </a:xfrm>
          <a:prstGeom prst="rect">
            <a:avLst/>
          </a:prstGeom>
        </p:spPr>
      </p:pic>
      <p:pic>
        <p:nvPicPr>
          <p:cNvPr id="63" name="Picture 62" descr="A picture containing animal, invertebrate, mollusk, sitting&#10;&#10;Description automatically generated">
            <a:extLst>
              <a:ext uri="{FF2B5EF4-FFF2-40B4-BE49-F238E27FC236}">
                <a16:creationId xmlns:a16="http://schemas.microsoft.com/office/drawing/2014/main" id="{87C9A05E-2186-4B58-AB09-A5BEDD48D5D8}"/>
              </a:ext>
            </a:extLst>
          </p:cNvPr>
          <p:cNvPicPr>
            <a:picLocks noChangeAspect="1"/>
          </p:cNvPicPr>
          <p:nvPr/>
        </p:nvPicPr>
        <p:blipFill>
          <a:blip r:embed="rId7">
            <a:clrChange>
              <a:clrFrom>
                <a:srgbClr val="010101"/>
              </a:clrFrom>
              <a:clrTo>
                <a:srgbClr val="010101">
                  <a:alpha val="0"/>
                </a:srgbClr>
              </a:clrTo>
            </a:clrChange>
            <a:extLst>
              <a:ext uri="{BEBA8EAE-BF5A-486C-A8C5-ECC9F3942E4B}">
                <a14:imgProps xmlns:a14="http://schemas.microsoft.com/office/drawing/2010/main">
                  <a14:imgLayer r:embed="rId8">
                    <a14:imgEffect>
                      <a14:backgroundRemoval t="7231" b="93385" l="10000" r="90000">
                        <a14:foregroundMark x1="46154" y1="14462" x2="51846" y2="15538"/>
                        <a14:foregroundMark x1="46154" y1="9077" x2="51846" y2="13692"/>
                        <a14:foregroundMark x1="51846" y1="9077" x2="51846" y2="7231"/>
                        <a14:foregroundMark x1="55538" y1="90462" x2="75231" y2="91385"/>
                        <a14:foregroundMark x1="75231" y1="91385" x2="76000" y2="88308"/>
                        <a14:foregroundMark x1="73846" y1="85846" x2="76000" y2="93077"/>
                        <a14:foregroundMark x1="76769" y1="89692" x2="64154" y2="93385"/>
                      </a14:backgroundRemoval>
                    </a14:imgEffect>
                  </a14:imgLayer>
                </a14:imgProps>
              </a:ext>
              <a:ext uri="{28A0092B-C50C-407E-A947-70E740481C1C}">
                <a14:useLocalDpi xmlns:a14="http://schemas.microsoft.com/office/drawing/2010/main" val="0"/>
              </a:ext>
            </a:extLst>
          </a:blip>
          <a:stretch>
            <a:fillRect/>
          </a:stretch>
        </p:blipFill>
        <p:spPr>
          <a:xfrm rot="19744431">
            <a:off x="9659637" y="3685137"/>
            <a:ext cx="678768" cy="678768"/>
          </a:xfrm>
          <a:prstGeom prst="rect">
            <a:avLst/>
          </a:prstGeom>
        </p:spPr>
      </p:pic>
      <p:pic>
        <p:nvPicPr>
          <p:cNvPr id="65" name="Picture 64" descr="A picture containing sky, animal, banana&#10;&#10;Description automatically generated">
            <a:extLst>
              <a:ext uri="{FF2B5EF4-FFF2-40B4-BE49-F238E27FC236}">
                <a16:creationId xmlns:a16="http://schemas.microsoft.com/office/drawing/2014/main" id="{EE819660-A989-4A6E-960E-6878EF664F8B}"/>
              </a:ext>
            </a:extLst>
          </p:cNvPr>
          <p:cNvPicPr>
            <a:picLocks noChangeAspect="1"/>
          </p:cNvPicPr>
          <p:nvPr/>
        </p:nvPicPr>
        <p:blipFill rotWithShape="1">
          <a:blip r:embed="rId9">
            <a:clrChange>
              <a:clrFrom>
                <a:srgbClr val="DDDDDD"/>
              </a:clrFrom>
              <a:clrTo>
                <a:srgbClr val="DDDDDD">
                  <a:alpha val="0"/>
                </a:srgbClr>
              </a:clrTo>
            </a:clrChange>
            <a:extLst>
              <a:ext uri="{BEBA8EAE-BF5A-486C-A8C5-ECC9F3942E4B}">
                <a14:imgProps xmlns:a14="http://schemas.microsoft.com/office/drawing/2010/main">
                  <a14:imgLayer r:embed="rId10">
                    <a14:imgEffect>
                      <a14:backgroundRemoval t="6923" b="90000" l="18154" r="46769">
                        <a14:foregroundMark x1="31692" y1="6923" x2="31692" y2="6923"/>
                      </a14:backgroundRemoval>
                    </a14:imgEffect>
                  </a14:imgLayer>
                </a14:imgProps>
              </a:ext>
              <a:ext uri="{28A0092B-C50C-407E-A947-70E740481C1C}">
                <a14:useLocalDpi xmlns:a14="http://schemas.microsoft.com/office/drawing/2010/main" val="0"/>
              </a:ext>
            </a:extLst>
          </a:blip>
          <a:srcRect l="14674" r="49633"/>
          <a:stretch/>
        </p:blipFill>
        <p:spPr>
          <a:xfrm rot="17853239">
            <a:off x="10272727" y="2644130"/>
            <a:ext cx="305806" cy="856766"/>
          </a:xfrm>
          <a:prstGeom prst="rect">
            <a:avLst/>
          </a:prstGeom>
        </p:spPr>
      </p:pic>
      <p:pic>
        <p:nvPicPr>
          <p:cNvPr id="68" name="Picture 67" descr="A insect on the ground&#10;&#10;Description automatically generated">
            <a:extLst>
              <a:ext uri="{FF2B5EF4-FFF2-40B4-BE49-F238E27FC236}">
                <a16:creationId xmlns:a16="http://schemas.microsoft.com/office/drawing/2014/main" id="{BFF2128D-6BEE-4386-AA07-AB018C41F21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000" b="98727" l="2118" r="99059">
                        <a14:foregroundMark x1="12235" y1="3455" x2="22000" y2="17091"/>
                        <a14:foregroundMark x1="22000" y1="17091" x2="22000" y2="17091"/>
                        <a14:foregroundMark x1="8118" y1="18545" x2="16941" y2="21818"/>
                        <a14:foregroundMark x1="2235" y1="26182" x2="20000" y2="28000"/>
                        <a14:foregroundMark x1="20000" y1="28000" x2="21647" y2="30182"/>
                        <a14:foregroundMark x1="10706" y1="2000" x2="14118" y2="7818"/>
                        <a14:foregroundMark x1="69412" y1="29636" x2="67529" y2="34000"/>
                        <a14:foregroundMark x1="88588" y1="60182" x2="96471" y2="68364"/>
                        <a14:foregroundMark x1="96471" y1="68364" x2="98118" y2="71455"/>
                        <a14:foregroundMark x1="89882" y1="71455" x2="98824" y2="63636"/>
                        <a14:foregroundMark x1="98824" y1="63636" x2="99059" y2="63091"/>
                        <a14:foregroundMark x1="88000" y1="78182" x2="92353" y2="88909"/>
                        <a14:foregroundMark x1="92353" y1="88909" x2="92353" y2="88909"/>
                        <a14:foregroundMark x1="82941" y1="90364" x2="94941" y2="98727"/>
                        <a14:foregroundMark x1="94941" y1="98727" x2="97059" y2="97636"/>
                        <a14:foregroundMark x1="39882" y1="48000" x2="53412" y2="62727"/>
                        <a14:foregroundMark x1="53412" y1="62727" x2="53765" y2="62727"/>
                        <a14:foregroundMark x1="33294" y1="41273" x2="45529" y2="49091"/>
                        <a14:foregroundMark x1="40588" y1="32545" x2="50118" y2="32909"/>
                        <a14:foregroundMark x1="50118" y1="32909" x2="58706" y2="38182"/>
                        <a14:foregroundMark x1="58706" y1="38182" x2="60706" y2="44182"/>
                        <a14:foregroundMark x1="38941" y1="29636" x2="50000" y2="30545"/>
                        <a14:foregroundMark x1="38706" y1="30545" x2="34941" y2="34909"/>
                        <a14:foregroundMark x1="35529" y1="41273" x2="45294" y2="52000"/>
                        <a14:foregroundMark x1="34235" y1="44182" x2="49059" y2="54364"/>
                      </a14:backgroundRemoval>
                    </a14:imgEffect>
                  </a14:imgLayer>
                </a14:imgProps>
              </a:ext>
              <a:ext uri="{28A0092B-C50C-407E-A947-70E740481C1C}">
                <a14:useLocalDpi xmlns:a14="http://schemas.microsoft.com/office/drawing/2010/main" val="0"/>
              </a:ext>
            </a:extLst>
          </a:blip>
          <a:stretch>
            <a:fillRect/>
          </a:stretch>
        </p:blipFill>
        <p:spPr>
          <a:xfrm>
            <a:off x="6991948" y="664769"/>
            <a:ext cx="821831" cy="531773"/>
          </a:xfrm>
          <a:prstGeom prst="rect">
            <a:avLst/>
          </a:prstGeom>
        </p:spPr>
      </p:pic>
      <p:pic>
        <p:nvPicPr>
          <p:cNvPr id="69" name="Picture 68" descr="A close up of a lobster&#10;&#10;Description automatically generated">
            <a:extLst>
              <a:ext uri="{FF2B5EF4-FFF2-40B4-BE49-F238E27FC236}">
                <a16:creationId xmlns:a16="http://schemas.microsoft.com/office/drawing/2014/main" id="{17E91D60-7C65-481D-9C53-3040A611743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514" b="92732" l="5708" r="97374">
                        <a14:foregroundMark x1="10046" y1="61153" x2="5708" y2="75188"/>
                        <a14:foregroundMark x1="5708" y1="75188" x2="11872" y2="62406"/>
                        <a14:foregroundMark x1="11872" y1="62406" x2="11986" y2="60902"/>
                        <a14:foregroundMark x1="55822" y1="59649" x2="61872" y2="73684"/>
                        <a14:foregroundMark x1="61872" y1="73684" x2="57991" y2="83960"/>
                        <a14:foregroundMark x1="59589" y1="56391" x2="66553" y2="69424"/>
                        <a14:foregroundMark x1="66553" y1="69424" x2="64840" y2="86717"/>
                        <a14:foregroundMark x1="64840" y1="86717" x2="64726" y2="85213"/>
                        <a14:foregroundMark x1="63584" y1="56391" x2="70434" y2="68421"/>
                        <a14:foregroundMark x1="70434" y1="68421" x2="69064" y2="82456"/>
                        <a14:foregroundMark x1="65982" y1="52882" x2="84132" y2="61153"/>
                        <a14:foregroundMark x1="84132" y1="61153" x2="94977" y2="92982"/>
                        <a14:foregroundMark x1="70434" y1="48622" x2="80822" y2="51128"/>
                        <a14:foregroundMark x1="76142" y1="45363" x2="91324" y2="42105"/>
                        <a14:foregroundMark x1="91324" y1="42105" x2="95890" y2="25815"/>
                        <a14:foregroundMark x1="95890" y1="25815" x2="82534" y2="12281"/>
                        <a14:foregroundMark x1="52562" y1="18842" x2="43607" y2="20802"/>
                        <a14:foregroundMark x1="64150" y1="16305" x2="62410" y2="16686"/>
                        <a14:foregroundMark x1="74355" y1="14071" x2="70450" y2="14926"/>
                        <a14:foregroundMark x1="82534" y1="12281" x2="75098" y2="13909"/>
                        <a14:foregroundMark x1="43607" y1="20802" x2="42922" y2="21554"/>
                        <a14:foregroundMark x1="64332" y1="12725" x2="71918" y2="10276"/>
                        <a14:foregroundMark x1="61467" y1="13650" x2="63233" y2="13080"/>
                        <a14:foregroundMark x1="48630" y1="17794" x2="51908" y2="16736"/>
                        <a14:foregroundMark x1="71918" y1="10276" x2="84475" y2="12531"/>
                        <a14:foregroundMark x1="91895" y1="6015" x2="90982" y2="18797"/>
                        <a14:foregroundMark x1="97146" y1="9023" x2="91324" y2="26065"/>
                        <a14:foregroundMark x1="97102" y1="7984" x2="94178" y2="21053"/>
                        <a14:foregroundMark x1="91781" y1="8521" x2="89155" y2="24060"/>
                        <a14:foregroundMark x1="54909" y1="13784" x2="65183" y2="9524"/>
                        <a14:foregroundMark x1="54110" y1="13283" x2="54110" y2="13283"/>
                        <a14:foregroundMark x1="49315" y1="17544" x2="49315" y2="17544"/>
                        <a14:foregroundMark x1="50114" y1="16040" x2="50114" y2="16040"/>
                        <a14:backgroundMark x1="92466" y1="501" x2="99886" y2="5764"/>
                        <a14:backgroundMark x1="79338" y1="16792" x2="64155" y2="16291"/>
                        <a14:backgroundMark x1="64155" y1="16291" x2="77740" y2="21805"/>
                        <a14:backgroundMark x1="77740" y1="21805" x2="74543" y2="15038"/>
                        <a14:backgroundMark x1="62443" y1="16792" x2="52626" y2="19048"/>
                        <a14:backgroundMark x1="52626" y1="19048" x2="62557" y2="22306"/>
                        <a14:backgroundMark x1="83333" y1="22306" x2="83333" y2="22306"/>
                        <a14:backgroundMark x1="81621" y1="18045" x2="86416" y2="21053"/>
                      </a14:backgroundRemoval>
                    </a14:imgEffect>
                  </a14:imgLayer>
                </a14:imgProps>
              </a:ext>
              <a:ext uri="{28A0092B-C50C-407E-A947-70E740481C1C}">
                <a14:useLocalDpi xmlns:a14="http://schemas.microsoft.com/office/drawing/2010/main" val="0"/>
              </a:ext>
            </a:extLst>
          </a:blip>
          <a:stretch>
            <a:fillRect/>
          </a:stretch>
        </p:blipFill>
        <p:spPr>
          <a:xfrm>
            <a:off x="6542114" y="2234196"/>
            <a:ext cx="747763" cy="340591"/>
          </a:xfrm>
          <a:prstGeom prst="rect">
            <a:avLst/>
          </a:prstGeom>
        </p:spPr>
      </p:pic>
      <p:pic>
        <p:nvPicPr>
          <p:cNvPr id="70" name="Picture 69">
            <a:extLst>
              <a:ext uri="{FF2B5EF4-FFF2-40B4-BE49-F238E27FC236}">
                <a16:creationId xmlns:a16="http://schemas.microsoft.com/office/drawing/2014/main" id="{F819FED8-0E24-4BF1-BFE4-96849E49DA1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770" b="94971" l="683" r="94369">
                        <a14:foregroundMark x1="31741" y1="8124" x2="39761" y2="11412"/>
                        <a14:foregroundMark x1="47099" y1="6963" x2="53413" y2="18762"/>
                        <a14:foregroundMark x1="53413" y1="18762" x2="52901" y2="21470"/>
                        <a14:foregroundMark x1="70990" y1="15280" x2="75256" y2="27079"/>
                        <a14:foregroundMark x1="75256" y1="27079" x2="83447" y2="34043"/>
                        <a14:foregroundMark x1="83447" y1="34043" x2="86177" y2="32302"/>
                        <a14:foregroundMark x1="84983" y1="46615" x2="94539" y2="45648"/>
                        <a14:foregroundMark x1="72526" y1="78723" x2="80717" y2="94971"/>
                        <a14:foregroundMark x1="13652" y1="87621" x2="683" y2="94391"/>
                      </a14:backgroundRemoval>
                    </a14:imgEffect>
                  </a14:imgLayer>
                </a14:imgProps>
              </a:ext>
            </a:extLst>
          </a:blip>
          <a:stretch>
            <a:fillRect/>
          </a:stretch>
        </p:blipFill>
        <p:spPr>
          <a:xfrm rot="3991641">
            <a:off x="8693917" y="430268"/>
            <a:ext cx="733458" cy="647095"/>
          </a:xfrm>
          <a:prstGeom prst="rect">
            <a:avLst/>
          </a:prstGeom>
        </p:spPr>
      </p:pic>
      <p:pic>
        <p:nvPicPr>
          <p:cNvPr id="71" name="Picture 70" descr="A insect on the ground&#10;&#10;Description automatically generated">
            <a:extLst>
              <a:ext uri="{FF2B5EF4-FFF2-40B4-BE49-F238E27FC236}">
                <a16:creationId xmlns:a16="http://schemas.microsoft.com/office/drawing/2014/main" id="{8A774131-5264-429F-8103-1881F022C6B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5091" b="95692" l="2051" r="95801">
                        <a14:foregroundMark x1="2051" y1="37728" x2="13867" y2="40209"/>
                        <a14:foregroundMark x1="13867" y1="40209" x2="21289" y2="45561"/>
                        <a14:foregroundMark x1="21289" y1="45561" x2="22852" y2="43864"/>
                        <a14:foregroundMark x1="6445" y1="67624" x2="17090" y2="63708"/>
                        <a14:foregroundMark x1="17090" y1="63708" x2="20898" y2="53525"/>
                        <a14:foregroundMark x1="20898" y1="53525" x2="21289" y2="53133"/>
                        <a14:foregroundMark x1="4297" y1="66188" x2="7324" y2="67102"/>
                        <a14:foregroundMark x1="63867" y1="87859" x2="66992" y2="95953"/>
                        <a14:foregroundMark x1="66992" y1="95953" x2="66992" y2="95822"/>
                        <a14:foregroundMark x1="91406" y1="72454" x2="95801" y2="83943"/>
                        <a14:foregroundMark x1="63867" y1="5091" x2="60156" y2="10052"/>
                      </a14:backgroundRemoval>
                    </a14:imgEffect>
                  </a14:imgLayer>
                </a14:imgProps>
              </a:ext>
              <a:ext uri="{28A0092B-C50C-407E-A947-70E740481C1C}">
                <a14:useLocalDpi xmlns:a14="http://schemas.microsoft.com/office/drawing/2010/main" val="0"/>
              </a:ext>
            </a:extLst>
          </a:blip>
          <a:stretch>
            <a:fillRect/>
          </a:stretch>
        </p:blipFill>
        <p:spPr>
          <a:xfrm rot="12606578">
            <a:off x="7900914" y="504094"/>
            <a:ext cx="699038" cy="522913"/>
          </a:xfrm>
          <a:prstGeom prst="rect">
            <a:avLst/>
          </a:prstGeom>
        </p:spPr>
      </p:pic>
      <p:pic>
        <p:nvPicPr>
          <p:cNvPr id="72" name="Picture 71" descr="A close up of an animal&#10;&#10;Description automatically generated">
            <a:extLst>
              <a:ext uri="{FF2B5EF4-FFF2-40B4-BE49-F238E27FC236}">
                <a16:creationId xmlns:a16="http://schemas.microsoft.com/office/drawing/2014/main" id="{D39B7E8F-2A97-48E0-ACFC-6C960D5157E0}"/>
              </a:ext>
            </a:extLst>
          </p:cNvPr>
          <p:cNvPicPr>
            <a:picLocks noChangeAspect="1"/>
          </p:cNvPicPr>
          <p:nvPr/>
        </p:nvPicPr>
        <p:blipFill>
          <a:blip r:embed="rId19">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flipH="1">
            <a:off x="6621530" y="3096297"/>
            <a:ext cx="502213" cy="557143"/>
          </a:xfrm>
          <a:prstGeom prst="rect">
            <a:avLst/>
          </a:prstGeom>
        </p:spPr>
      </p:pic>
      <p:pic>
        <p:nvPicPr>
          <p:cNvPr id="79" name="Picture 78">
            <a:extLst>
              <a:ext uri="{FF2B5EF4-FFF2-40B4-BE49-F238E27FC236}">
                <a16:creationId xmlns:a16="http://schemas.microsoft.com/office/drawing/2014/main" id="{372BD44D-1E0F-46A5-AE1D-94A998B2E64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5492" b="93870" l="2833" r="97000">
                        <a14:foregroundMark x1="8833" y1="10217" x2="17750" y2="17241"/>
                        <a14:foregroundMark x1="17750" y1="17241" x2="19000" y2="19923"/>
                        <a14:foregroundMark x1="5250" y1="21584" x2="17500" y2="46360"/>
                        <a14:foregroundMark x1="17500" y1="46360" x2="17417" y2="46360"/>
                        <a14:foregroundMark x1="17167" y1="57344" x2="4417" y2="78289"/>
                        <a14:foregroundMark x1="7750" y1="87484" x2="20750" y2="79693"/>
                        <a14:foregroundMark x1="60750" y1="18646" x2="69750" y2="5747"/>
                        <a14:foregroundMark x1="69750" y1="5747" x2="72083" y2="9451"/>
                        <a14:foregroundMark x1="83750" y1="26309" x2="94417" y2="16731"/>
                        <a14:foregroundMark x1="94417" y1="16731" x2="97083" y2="18391"/>
                        <a14:foregroundMark x1="65583" y1="86207" x2="72750" y2="93997"/>
                        <a14:foregroundMark x1="72750" y1="93997" x2="76500" y2="89911"/>
                        <a14:foregroundMark x1="3833" y1="19029" x2="5083" y2="21711"/>
                        <a14:foregroundMark x1="3750" y1="78544" x2="2833" y2="79693"/>
                      </a14:backgroundRemoval>
                    </a14:imgEffect>
                  </a14:imgLayer>
                </a14:imgProps>
              </a:ext>
            </a:extLst>
          </a:blip>
          <a:stretch>
            <a:fillRect/>
          </a:stretch>
        </p:blipFill>
        <p:spPr>
          <a:xfrm rot="7692891">
            <a:off x="7426328" y="3478655"/>
            <a:ext cx="569936" cy="371883"/>
          </a:xfrm>
          <a:prstGeom prst="rect">
            <a:avLst/>
          </a:prstGeom>
        </p:spPr>
      </p:pic>
      <p:pic>
        <p:nvPicPr>
          <p:cNvPr id="86" name="Picture 85">
            <a:extLst>
              <a:ext uri="{FF2B5EF4-FFF2-40B4-BE49-F238E27FC236}">
                <a16:creationId xmlns:a16="http://schemas.microsoft.com/office/drawing/2014/main" id="{471F2CA9-AA59-4A33-BBB3-3623D4173EFC}"/>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703" b="43891" l="56434" r="92926"/>
                    </a14:imgEffect>
                  </a14:imgLayer>
                </a14:imgProps>
              </a:ext>
            </a:extLst>
          </a:blip>
          <a:srcRect l="51873" t="5430" r="2512" b="51835"/>
          <a:stretch/>
        </p:blipFill>
        <p:spPr>
          <a:xfrm rot="723476">
            <a:off x="9943474" y="2182157"/>
            <a:ext cx="802477" cy="507951"/>
          </a:xfrm>
          <a:prstGeom prst="rect">
            <a:avLst/>
          </a:prstGeom>
        </p:spPr>
      </p:pic>
      <p:pic>
        <p:nvPicPr>
          <p:cNvPr id="88" name="Picture 87">
            <a:extLst>
              <a:ext uri="{FF2B5EF4-FFF2-40B4-BE49-F238E27FC236}">
                <a16:creationId xmlns:a16="http://schemas.microsoft.com/office/drawing/2014/main" id="{E7F39717-E657-46D3-A5C6-C621F953E563}"/>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9596" b="91919" l="4167" r="94167">
                        <a14:foregroundMark x1="4583" y1="22727" x2="4583" y2="22727"/>
                        <a14:foregroundMark x1="18750" y1="90909" x2="18750" y2="92424"/>
                        <a14:foregroundMark x1="56250" y1="6061" x2="83333" y2="13636"/>
                        <a14:foregroundMark x1="83333" y1="13636" x2="94167" y2="38889"/>
                        <a14:foregroundMark x1="94167" y1="38889" x2="80417" y2="51010"/>
                      </a14:backgroundRemoval>
                    </a14:imgEffect>
                  </a14:imgLayer>
                </a14:imgProps>
              </a:ext>
            </a:extLst>
          </a:blip>
          <a:stretch>
            <a:fillRect/>
          </a:stretch>
        </p:blipFill>
        <p:spPr>
          <a:xfrm flipH="1">
            <a:off x="9698824" y="1661339"/>
            <a:ext cx="648717" cy="535191"/>
          </a:xfrm>
          <a:prstGeom prst="rect">
            <a:avLst/>
          </a:prstGeom>
        </p:spPr>
      </p:pic>
      <p:sp>
        <p:nvSpPr>
          <p:cNvPr id="138" name="TextBox 137">
            <a:extLst>
              <a:ext uri="{FF2B5EF4-FFF2-40B4-BE49-F238E27FC236}">
                <a16:creationId xmlns:a16="http://schemas.microsoft.com/office/drawing/2014/main" id="{1EAD65C9-B816-4F3D-A64F-C2AE5735F189}"/>
              </a:ext>
            </a:extLst>
          </p:cNvPr>
          <p:cNvSpPr txBox="1"/>
          <p:nvPr/>
        </p:nvSpPr>
        <p:spPr>
          <a:xfrm>
            <a:off x="5624954" y="213741"/>
            <a:ext cx="474637" cy="461665"/>
          </a:xfrm>
          <a:prstGeom prst="rect">
            <a:avLst/>
          </a:prstGeom>
          <a:noFill/>
          <a:ln>
            <a:solidFill>
              <a:schemeClr val="tx1"/>
            </a:solidFill>
          </a:ln>
        </p:spPr>
        <p:txBody>
          <a:bodyPr wrap="square" rtlCol="0">
            <a:spAutoFit/>
          </a:bodyPr>
          <a:lstStyle/>
          <a:p>
            <a:pPr algn="ctr"/>
            <a:r>
              <a:rPr lang="en-US" sz="2400" b="1" dirty="0"/>
              <a:t>B</a:t>
            </a:r>
          </a:p>
        </p:txBody>
      </p:sp>
      <p:sp>
        <p:nvSpPr>
          <p:cNvPr id="147" name="TextBox 146">
            <a:extLst>
              <a:ext uri="{FF2B5EF4-FFF2-40B4-BE49-F238E27FC236}">
                <a16:creationId xmlns:a16="http://schemas.microsoft.com/office/drawing/2014/main" id="{CA1E1029-2A82-405C-8FFC-CAF92E170FCA}"/>
              </a:ext>
            </a:extLst>
          </p:cNvPr>
          <p:cNvSpPr txBox="1"/>
          <p:nvPr/>
        </p:nvSpPr>
        <p:spPr>
          <a:xfrm>
            <a:off x="36817" y="5841933"/>
            <a:ext cx="121551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3. </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Invertebrate diversity plotted against annual precipitation (cm/yr)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Invertebrate community ordination using Hellinger transformation and redundancy analysis. Axes labels display the proportion of the variance explained as a percentage. Sites are represented by circles colored by annual precipitation indicated in the legend. Species are represented by red crosses, with species labels and reference images added to outer members. Environmental variables are shown in arrows and the significant ones are presented in red.</a:t>
            </a:r>
            <a:endParaRPr lang="en-US" sz="1400" dirty="0"/>
          </a:p>
        </p:txBody>
      </p:sp>
      <p:pic>
        <p:nvPicPr>
          <p:cNvPr id="15" name="Picture 14">
            <a:extLst>
              <a:ext uri="{FF2B5EF4-FFF2-40B4-BE49-F238E27FC236}">
                <a16:creationId xmlns:a16="http://schemas.microsoft.com/office/drawing/2014/main" id="{B95BC327-1CF9-4642-9E5E-0FCA90956868}"/>
              </a:ext>
            </a:extLst>
          </p:cNvPr>
          <p:cNvPicPr>
            <a:picLocks noChangeAspect="1"/>
          </p:cNvPicPr>
          <p:nvPr/>
        </p:nvPicPr>
        <p:blipFill>
          <a:blip r:embed="rId26"/>
          <a:stretch>
            <a:fillRect/>
          </a:stretch>
        </p:blipFill>
        <p:spPr>
          <a:xfrm>
            <a:off x="377339" y="223414"/>
            <a:ext cx="5238095" cy="5238095"/>
          </a:xfrm>
          <a:prstGeom prst="rect">
            <a:avLst/>
          </a:prstGeom>
        </p:spPr>
      </p:pic>
      <p:sp>
        <p:nvSpPr>
          <p:cNvPr id="137" name="TextBox 136">
            <a:extLst>
              <a:ext uri="{FF2B5EF4-FFF2-40B4-BE49-F238E27FC236}">
                <a16:creationId xmlns:a16="http://schemas.microsoft.com/office/drawing/2014/main" id="{1E2AE979-87ED-4984-9E43-9858F969C02F}"/>
              </a:ext>
            </a:extLst>
          </p:cNvPr>
          <p:cNvSpPr txBox="1"/>
          <p:nvPr/>
        </p:nvSpPr>
        <p:spPr>
          <a:xfrm>
            <a:off x="213117" y="292150"/>
            <a:ext cx="474637" cy="461665"/>
          </a:xfrm>
          <a:prstGeom prst="rect">
            <a:avLst/>
          </a:prstGeom>
          <a:noFill/>
          <a:ln>
            <a:solidFill>
              <a:schemeClr val="tx1"/>
            </a:solidFill>
          </a:ln>
        </p:spPr>
        <p:txBody>
          <a:bodyPr wrap="square" rtlCol="0">
            <a:spAutoFit/>
          </a:bodyPr>
          <a:lstStyle/>
          <a:p>
            <a:pPr algn="ctr"/>
            <a:r>
              <a:rPr lang="en-US" sz="2400" b="1" dirty="0"/>
              <a:t>A</a:t>
            </a:r>
          </a:p>
        </p:txBody>
      </p:sp>
    </p:spTree>
    <p:extLst>
      <p:ext uri="{BB962C8B-B14F-4D97-AF65-F5344CB8AC3E}">
        <p14:creationId xmlns:p14="http://schemas.microsoft.com/office/powerpoint/2010/main" val="103188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C72721-8642-44CB-8F07-74E7587CD1D2}"/>
              </a:ext>
            </a:extLst>
          </p:cNvPr>
          <p:cNvSpPr txBox="1"/>
          <p:nvPr/>
        </p:nvSpPr>
        <p:spPr>
          <a:xfrm>
            <a:off x="1365585" y="5176361"/>
            <a:ext cx="849245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latin typeface="Arial" panose="020B0604020202020204" pitchFamily="34" charset="0"/>
                <a:cs typeface="Arial" panose="020B0604020202020204" pitchFamily="34" charset="0"/>
              </a:rPr>
              <a:t>Table 1: </a:t>
            </a:r>
            <a:r>
              <a:rPr lang="en-US" sz="1400" b="0" dirty="0">
                <a:latin typeface="Arial" panose="020B0604020202020204" pitchFamily="34" charset="0"/>
                <a:cs typeface="Arial" panose="020B0604020202020204" pitchFamily="34" charset="0"/>
              </a:rPr>
              <a:t>Univariate regression summary statistics and multiple regression relationships predicting fish and inverteb</a:t>
            </a:r>
            <a:r>
              <a:rPr lang="en-US" sz="1400" dirty="0">
                <a:latin typeface="Arial" panose="020B0604020202020204" pitchFamily="34" charset="0"/>
                <a:cs typeface="Arial" panose="020B0604020202020204" pitchFamily="34" charset="0"/>
              </a:rPr>
              <a:t>rate Shannon Index values using environmental predictors. * denotes a </a:t>
            </a:r>
            <a:r>
              <a:rPr lang="en-US" sz="1400" i="1" dirty="0">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-value &lt; 0.05 or an </a:t>
            </a:r>
            <a:r>
              <a:rPr lang="el-GR" sz="1400" b="0" i="0" u="none" strike="noStrike" dirty="0">
                <a:solidFill>
                  <a:srgbClr val="000000"/>
                </a:solidFill>
                <a:effectLst/>
                <a:latin typeface="Arial" panose="020B0604020202020204" pitchFamily="34" charset="0"/>
              </a:rPr>
              <a:t>Δ </a:t>
            </a:r>
            <a:r>
              <a:rPr lang="en-US" sz="1400" b="0" i="0" u="none" strike="noStrike" dirty="0">
                <a:solidFill>
                  <a:srgbClr val="000000"/>
                </a:solidFill>
                <a:effectLst/>
                <a:latin typeface="Arial" panose="020B0604020202020204" pitchFamily="34" charset="0"/>
              </a:rPr>
              <a:t>AICc</a:t>
            </a:r>
            <a:r>
              <a:rPr lang="en-US" sz="1400" b="0" dirty="0"/>
              <a:t> &lt; 2</a:t>
            </a:r>
            <a:r>
              <a:rPr lang="en-US" sz="1400" dirty="0">
                <a:latin typeface="Arial" panose="020B0604020202020204" pitchFamily="34" charset="0"/>
                <a:cs typeface="Arial" panose="020B0604020202020204" pitchFamily="34" charset="0"/>
              </a:rPr>
              <a:t>. </a:t>
            </a:r>
          </a:p>
        </p:txBody>
      </p:sp>
      <p:graphicFrame>
        <p:nvGraphicFramePr>
          <p:cNvPr id="2" name="Table 1">
            <a:extLst>
              <a:ext uri="{FF2B5EF4-FFF2-40B4-BE49-F238E27FC236}">
                <a16:creationId xmlns:a16="http://schemas.microsoft.com/office/drawing/2014/main" id="{69A34C42-65A6-435E-B543-2470D600B702}"/>
              </a:ext>
            </a:extLst>
          </p:cNvPr>
          <p:cNvGraphicFramePr>
            <a:graphicFrameLocks noGrp="1"/>
          </p:cNvGraphicFramePr>
          <p:nvPr>
            <p:extLst>
              <p:ext uri="{D42A27DB-BD31-4B8C-83A1-F6EECF244321}">
                <p14:modId xmlns:p14="http://schemas.microsoft.com/office/powerpoint/2010/main" val="2810474908"/>
              </p:ext>
            </p:extLst>
          </p:nvPr>
        </p:nvGraphicFramePr>
        <p:xfrm>
          <a:off x="1165224" y="942975"/>
          <a:ext cx="8893178" cy="3672816"/>
        </p:xfrm>
        <a:graphic>
          <a:graphicData uri="http://schemas.openxmlformats.org/drawingml/2006/table">
            <a:tbl>
              <a:tblPr firstRow="1">
                <a:tableStyleId>{C083E6E3-FA7D-4D7B-A595-EF9225AFEA82}</a:tableStyleId>
              </a:tblPr>
              <a:tblGrid>
                <a:gridCol w="1295123">
                  <a:extLst>
                    <a:ext uri="{9D8B030D-6E8A-4147-A177-3AD203B41FA5}">
                      <a16:colId xmlns:a16="http://schemas.microsoft.com/office/drawing/2014/main" val="1289885089"/>
                    </a:ext>
                  </a:extLst>
                </a:gridCol>
                <a:gridCol w="1546640">
                  <a:extLst>
                    <a:ext uri="{9D8B030D-6E8A-4147-A177-3AD203B41FA5}">
                      <a16:colId xmlns:a16="http://schemas.microsoft.com/office/drawing/2014/main" val="4097111448"/>
                    </a:ext>
                  </a:extLst>
                </a:gridCol>
                <a:gridCol w="1546640">
                  <a:extLst>
                    <a:ext uri="{9D8B030D-6E8A-4147-A177-3AD203B41FA5}">
                      <a16:colId xmlns:a16="http://schemas.microsoft.com/office/drawing/2014/main" val="2666318493"/>
                    </a:ext>
                  </a:extLst>
                </a:gridCol>
                <a:gridCol w="900955">
                  <a:extLst>
                    <a:ext uri="{9D8B030D-6E8A-4147-A177-3AD203B41FA5}">
                      <a16:colId xmlns:a16="http://schemas.microsoft.com/office/drawing/2014/main" val="3767758305"/>
                    </a:ext>
                  </a:extLst>
                </a:gridCol>
                <a:gridCol w="900955">
                  <a:extLst>
                    <a:ext uri="{9D8B030D-6E8A-4147-A177-3AD203B41FA5}">
                      <a16:colId xmlns:a16="http://schemas.microsoft.com/office/drawing/2014/main" val="1099851174"/>
                    </a:ext>
                  </a:extLst>
                </a:gridCol>
                <a:gridCol w="900955">
                  <a:extLst>
                    <a:ext uri="{9D8B030D-6E8A-4147-A177-3AD203B41FA5}">
                      <a16:colId xmlns:a16="http://schemas.microsoft.com/office/drawing/2014/main" val="1559496380"/>
                    </a:ext>
                  </a:extLst>
                </a:gridCol>
                <a:gridCol w="900955">
                  <a:extLst>
                    <a:ext uri="{9D8B030D-6E8A-4147-A177-3AD203B41FA5}">
                      <a16:colId xmlns:a16="http://schemas.microsoft.com/office/drawing/2014/main" val="465209852"/>
                    </a:ext>
                  </a:extLst>
                </a:gridCol>
                <a:gridCol w="900955">
                  <a:extLst>
                    <a:ext uri="{9D8B030D-6E8A-4147-A177-3AD203B41FA5}">
                      <a16:colId xmlns:a16="http://schemas.microsoft.com/office/drawing/2014/main" val="1339697770"/>
                    </a:ext>
                  </a:extLst>
                </a:gridCol>
              </a:tblGrid>
              <a:tr h="457200">
                <a:tc>
                  <a:txBody>
                    <a:bodyPr/>
                    <a:lstStyle/>
                    <a:p>
                      <a:pPr algn="ctr" fontAlgn="b"/>
                      <a:r>
                        <a:rPr lang="en-US" sz="1400" u="none" strike="noStrike" dirty="0">
                          <a:effectLst/>
                        </a:rPr>
                        <a:t>Response</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Input</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Slope</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R</a:t>
                      </a:r>
                      <a:r>
                        <a:rPr lang="en-US" sz="1400" u="none" strike="noStrike" baseline="30000" dirty="0">
                          <a:effectLst/>
                        </a:rPr>
                        <a:t>2</a:t>
                      </a:r>
                      <a:endParaRPr lang="en-US" sz="14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F-stat</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df</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p-value</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Multiple Regression</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62886279"/>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Precipitation</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0.056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0.576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10.885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  0.011*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   + *</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28978146"/>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Flashiness</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1.430</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0.038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0.316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0.589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18811574"/>
                  </a:ext>
                </a:extLst>
              </a:tr>
              <a:tr h="273024">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Channel Shape</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0.113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0.069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0.597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0.462</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54214434"/>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Low Flow Pulse %</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-0.083</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0.222</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2.281</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0.169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52924708"/>
                  </a:ext>
                </a:extLst>
              </a:tr>
              <a:tr h="273024">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rtl="0" fontAlgn="b"/>
                      <a:r>
                        <a:rPr lang="en-US" sz="1400" u="none" strike="noStrike">
                          <a:effectLst/>
                        </a:rPr>
                        <a:t>NH</a:t>
                      </a:r>
                      <a:r>
                        <a:rPr lang="en-US" sz="1400" u="none" strike="noStrike" baseline="-25000">
                          <a:effectLst/>
                        </a:rPr>
                        <a:t>4</a:t>
                      </a:r>
                      <a:r>
                        <a:rPr lang="en-US" sz="1400" u="none" strike="noStrike" baseline="30000">
                          <a:effectLst/>
                        </a:rPr>
                        <a: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-13.221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0.326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3.877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0.084</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56610944"/>
                  </a:ext>
                </a:extLst>
              </a:tr>
              <a:tr h="262912">
                <a:tc>
                  <a:txBody>
                    <a:bodyPr/>
                    <a:lstStyle/>
                    <a:p>
                      <a:pPr algn="ctr" rtl="0" fontAlgn="b"/>
                      <a:r>
                        <a:rPr lang="en-US" sz="1400" u="none" strike="noStrike">
                          <a:effectLst/>
                        </a:rPr>
                        <a:t>Shannon</a:t>
                      </a:r>
                      <a:r>
                        <a:rPr lang="en-US" sz="1400" u="none" strike="noStrike" baseline="-25000">
                          <a:effectLst/>
                        </a:rPr>
                        <a:t>Fish</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Conductivity</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-0.920</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0.413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5.636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  0.045*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30369361"/>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Flashiness</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8.651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0.061</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0.517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0.493</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97756138"/>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Precipitation</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-0.085</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0.057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0.487</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0.505</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920295029"/>
                  </a:ext>
                </a:extLst>
              </a:tr>
              <a:tr h="293248">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Low Flow Pulse %</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-0.489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0.336</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4.056</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2 8</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0.079</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   - *</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59374609"/>
                  </a:ext>
                </a:extLst>
              </a:tr>
              <a:tr h="273024">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rtl="0" fontAlgn="b"/>
                      <a:r>
                        <a:rPr lang="en-US" sz="1400" u="none" strike="noStrike">
                          <a:effectLst/>
                        </a:rPr>
                        <a:t>NH</a:t>
                      </a:r>
                      <a:r>
                        <a:rPr lang="en-US" sz="1400" u="none" strike="noStrike" baseline="-25000">
                          <a:effectLst/>
                        </a:rPr>
                        <a:t>4</a:t>
                      </a:r>
                      <a:r>
                        <a:rPr lang="en-US" sz="1400" u="none" strike="noStrike" baseline="30000">
                          <a:effectLst/>
                        </a:rPr>
                        <a: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-2.519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0.001</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0.004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0.950</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09237893"/>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a:effectLst/>
                        </a:rPr>
                        <a:t>Conductivity</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-0.884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0.017</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0.135</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0.723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a:effectLst/>
                        </a:rPr>
                        <a:t>-</a:t>
                      </a:r>
                      <a:endParaRPr lang="en-US" sz="14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99958186"/>
                  </a:ext>
                </a:extLst>
              </a:tr>
              <a:tr h="262912">
                <a:tc>
                  <a:txBody>
                    <a:bodyPr/>
                    <a:lstStyle/>
                    <a:p>
                      <a:pPr algn="ctr" rtl="0" fontAlgn="b"/>
                      <a:r>
                        <a:rPr lang="en-US" sz="1400" u="none" strike="noStrike">
                          <a:effectLst/>
                        </a:rPr>
                        <a:t>Shannon</a:t>
                      </a:r>
                      <a:r>
                        <a:rPr lang="en-US" sz="1400" u="none" strike="noStrike" baseline="-25000">
                          <a:effectLst/>
                        </a:rPr>
                        <a:t>Invert</a:t>
                      </a:r>
                      <a:endParaRPr lang="en-US" sz="14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400" u="none" strike="noStrike" dirty="0">
                          <a:effectLst/>
                        </a:rPr>
                        <a:t>Channel Shape</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-0.899</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0.193</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1.917</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2 8</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u="none" strike="noStrike" dirty="0">
                          <a:effectLst/>
                        </a:rPr>
                        <a:t>0.204</a:t>
                      </a:r>
                      <a:endParaRPr lang="en-US" sz="14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dirty="0">
                          <a:effectLst/>
                        </a:rPr>
                        <a:t>-</a:t>
                      </a:r>
                      <a:endParaRPr lang="en-US"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82902916"/>
                  </a:ext>
                </a:extLst>
              </a:tr>
            </a:tbl>
          </a:graphicData>
        </a:graphic>
      </p:graphicFrame>
    </p:spTree>
    <p:extLst>
      <p:ext uri="{BB962C8B-B14F-4D97-AF65-F5344CB8AC3E}">
        <p14:creationId xmlns:p14="http://schemas.microsoft.com/office/powerpoint/2010/main" val="175306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FCD9957-3F1C-454E-8D30-18A08F9F7A65}"/>
              </a:ext>
            </a:extLst>
          </p:cNvPr>
          <p:cNvGraphicFramePr>
            <a:graphicFrameLocks noGrp="1"/>
          </p:cNvGraphicFramePr>
          <p:nvPr>
            <p:extLst>
              <p:ext uri="{D42A27DB-BD31-4B8C-83A1-F6EECF244321}">
                <p14:modId xmlns:p14="http://schemas.microsoft.com/office/powerpoint/2010/main" val="3492758847"/>
              </p:ext>
            </p:extLst>
          </p:nvPr>
        </p:nvGraphicFramePr>
        <p:xfrm>
          <a:off x="3111500" y="1817370"/>
          <a:ext cx="5270500" cy="2773680"/>
        </p:xfrm>
        <a:graphic>
          <a:graphicData uri="http://schemas.openxmlformats.org/drawingml/2006/table">
            <a:tbl>
              <a:tblPr firstRow="1">
                <a:tableStyleId>{C083E6E3-FA7D-4D7B-A595-EF9225AFEA82}</a:tableStyleId>
              </a:tblPr>
              <a:tblGrid>
                <a:gridCol w="2870200">
                  <a:extLst>
                    <a:ext uri="{9D8B030D-6E8A-4147-A177-3AD203B41FA5}">
                      <a16:colId xmlns:a16="http://schemas.microsoft.com/office/drawing/2014/main" val="2544227956"/>
                    </a:ext>
                  </a:extLst>
                </a:gridCol>
                <a:gridCol w="1003066">
                  <a:extLst>
                    <a:ext uri="{9D8B030D-6E8A-4147-A177-3AD203B41FA5}">
                      <a16:colId xmlns:a16="http://schemas.microsoft.com/office/drawing/2014/main" val="3350896857"/>
                    </a:ext>
                  </a:extLst>
                </a:gridCol>
                <a:gridCol w="1397234">
                  <a:extLst>
                    <a:ext uri="{9D8B030D-6E8A-4147-A177-3AD203B41FA5}">
                      <a16:colId xmlns:a16="http://schemas.microsoft.com/office/drawing/2014/main" val="511788474"/>
                    </a:ext>
                  </a:extLst>
                </a:gridCol>
              </a:tblGrid>
              <a:tr h="200025">
                <a:tc>
                  <a:txBody>
                    <a:bodyPr/>
                    <a:lstStyle/>
                    <a:p>
                      <a:pPr algn="l" fontAlgn="b"/>
                      <a:r>
                        <a:rPr lang="en-US" sz="1400" b="1" u="none" strike="noStrike" dirty="0">
                          <a:solidFill>
                            <a:srgbClr val="000000"/>
                          </a:solidFill>
                          <a:effectLst/>
                          <a:latin typeface="Arial" panose="020B0604020202020204" pitchFamily="34" charset="0"/>
                          <a:cs typeface="Arial" panose="020B0604020202020204" pitchFamily="34" charset="0"/>
                        </a:rPr>
                        <a:t>Environmental Feature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Mean</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Interquartile</a:t>
                      </a:r>
                    </a:p>
                    <a:p>
                      <a:pPr algn="ctr" fontAlgn="b"/>
                      <a:r>
                        <a:rPr lang="en-US" sz="1400" b="1" u="none" strike="noStrike" dirty="0">
                          <a:solidFill>
                            <a:srgbClr val="000000"/>
                          </a:solidFill>
                          <a:effectLst/>
                          <a:latin typeface="Arial" panose="020B0604020202020204" pitchFamily="34" charset="0"/>
                          <a:cs typeface="Arial" panose="020B0604020202020204" pitchFamily="34" charset="0"/>
                        </a:rPr>
                        <a:t> Range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7932574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Precipitaiton (cm/yr)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92.5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1561596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Mean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21.1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86910227"/>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Minimum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15.1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1628159"/>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Maximum Air Temperature (°C)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90792723"/>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Elevation (m)</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29.9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32.0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22536192"/>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Basin Slope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0.8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52426689"/>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Human Development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13.3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5.8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32207788"/>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Planted Cropland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41.8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530716494"/>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Clay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30.5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94249313"/>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Silt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2.1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169719425"/>
                  </a:ext>
                </a:extLst>
              </a:tr>
              <a:tr h="190500">
                <a:tc>
                  <a:txBody>
                    <a:bodyPr/>
                    <a:lstStyle/>
                    <a:p>
                      <a:pPr algn="l" fontAlgn="b"/>
                      <a:r>
                        <a:rPr lang="en-US" sz="1400" b="0" u="none" strike="noStrike" dirty="0">
                          <a:solidFill>
                            <a:srgbClr val="000000"/>
                          </a:solidFill>
                          <a:effectLst/>
                          <a:latin typeface="Arial" panose="020B0604020202020204" pitchFamily="34" charset="0"/>
                          <a:cs typeface="Arial" panose="020B0604020202020204" pitchFamily="34" charset="0"/>
                        </a:rPr>
                        <a:t>Average Sand Content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b="0" u="none" strike="noStrike" dirty="0">
                          <a:solidFill>
                            <a:srgbClr val="000000"/>
                          </a:solidFill>
                          <a:effectLst/>
                          <a:latin typeface="Arial" panose="020B0604020202020204" pitchFamily="34" charset="0"/>
                          <a:cs typeface="Arial" panose="020B0604020202020204" pitchFamily="34" charset="0"/>
                        </a:rPr>
                        <a:t>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609939124"/>
                  </a:ext>
                </a:extLst>
              </a:tr>
            </a:tbl>
          </a:graphicData>
        </a:graphic>
      </p:graphicFrame>
      <p:sp>
        <p:nvSpPr>
          <p:cNvPr id="4" name="TextBox 3">
            <a:extLst>
              <a:ext uri="{FF2B5EF4-FFF2-40B4-BE49-F238E27FC236}">
                <a16:creationId xmlns:a16="http://schemas.microsoft.com/office/drawing/2014/main" id="{4D9546F0-CCDF-436C-8C0E-D58E54A58653}"/>
              </a:ext>
            </a:extLst>
          </p:cNvPr>
          <p:cNvSpPr txBox="1"/>
          <p:nvPr/>
        </p:nvSpPr>
        <p:spPr>
          <a:xfrm>
            <a:off x="726392" y="5084720"/>
            <a:ext cx="1125196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effectLst/>
                <a:latin typeface="Arial" panose="020B0604020202020204" pitchFamily="34" charset="0"/>
                <a:cs typeface="Arial" panose="020B0604020202020204" pitchFamily="34" charset="0"/>
              </a:rPr>
              <a:t>Supplemental Table 1:</a:t>
            </a:r>
            <a:r>
              <a:rPr lang="en-US" sz="1400" dirty="0">
                <a:effectLst/>
                <a:latin typeface="Arial" panose="020B0604020202020204" pitchFamily="34" charset="0"/>
                <a:cs typeface="Arial" panose="020B0604020202020204" pitchFamily="34" charset="0"/>
              </a:rPr>
              <a:t> Mean and interquartile range values for environmental gradient features of 10 samples sites spanning the Texas Coastal Prairie. The source data was collected from </a:t>
            </a:r>
            <a:r>
              <a:rPr lang="en-US" sz="1400" dirty="0">
                <a:effectLst/>
                <a:latin typeface="Arial" panose="020B0604020202020204" pitchFamily="34" charset="0"/>
                <a:ea typeface="Calibri" panose="020F0502020204030204" pitchFamily="34" charset="0"/>
                <a:cs typeface="Arial" panose="020B0604020202020204" pitchFamily="34" charset="0"/>
              </a:rPr>
              <a:t>US Geologic Surveyors Geospatial Attributes of Gages for Evaluating Streamflow, version II dataset </a:t>
            </a:r>
            <a:r>
              <a:rPr lang="en-US" sz="1400" dirty="0">
                <a:effectLst/>
                <a:latin typeface="Arial" panose="020B0604020202020204" pitchFamily="34" charset="0"/>
                <a:cs typeface="Arial" panose="020B0604020202020204" pitchFamily="34" charset="0"/>
              </a:rPr>
              <a:t>(Falcone 2011).</a:t>
            </a:r>
          </a:p>
        </p:txBody>
      </p:sp>
    </p:spTree>
    <p:extLst>
      <p:ext uri="{BB962C8B-B14F-4D97-AF65-F5344CB8AC3E}">
        <p14:creationId xmlns:p14="http://schemas.microsoft.com/office/powerpoint/2010/main" val="159670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F3794-68E8-4595-8339-15D4AEEF773A}"/>
              </a:ext>
            </a:extLst>
          </p:cNvPr>
          <p:cNvSpPr txBox="1"/>
          <p:nvPr/>
        </p:nvSpPr>
        <p:spPr>
          <a:xfrm>
            <a:off x="1811887" y="5076432"/>
            <a:ext cx="8940890" cy="73866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Supplemental Table 2: </a:t>
            </a:r>
            <a:r>
              <a:rPr lang="en-US" sz="1400" dirty="0">
                <a:latin typeface="Arial" panose="020B0604020202020204" pitchFamily="34" charset="0"/>
                <a:cs typeface="Arial" panose="020B0604020202020204" pitchFamily="34" charset="0"/>
              </a:rPr>
              <a:t>Environmental values for the 10 sample sites. Annual precipitation, flashiness, and Low-Flow Pulse % were calculated using 30-year records provided by USGS stream gauges. Channel shape (stream width / stream depth), NH</a:t>
            </a:r>
            <a:r>
              <a:rPr lang="en-US" sz="1400" baseline="-25000" dirty="0">
                <a:latin typeface="Arial" panose="020B0604020202020204" pitchFamily="34" charset="0"/>
                <a:cs typeface="Arial" panose="020B0604020202020204" pitchFamily="34" charset="0"/>
              </a:rPr>
              <a:t>4</a:t>
            </a:r>
            <a:r>
              <a:rPr lang="en-US" sz="1400" baseline="300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and conductivity were measured in-situ in during Spring 2017 sampling.</a:t>
            </a:r>
          </a:p>
        </p:txBody>
      </p:sp>
      <p:graphicFrame>
        <p:nvGraphicFramePr>
          <p:cNvPr id="2" name="Table 1">
            <a:extLst>
              <a:ext uri="{FF2B5EF4-FFF2-40B4-BE49-F238E27FC236}">
                <a16:creationId xmlns:a16="http://schemas.microsoft.com/office/drawing/2014/main" id="{5FB24237-AE61-43C7-B77A-EDF8B9D3FB6D}"/>
              </a:ext>
            </a:extLst>
          </p:cNvPr>
          <p:cNvGraphicFramePr>
            <a:graphicFrameLocks noGrp="1"/>
          </p:cNvGraphicFramePr>
          <p:nvPr>
            <p:extLst>
              <p:ext uri="{D42A27DB-BD31-4B8C-83A1-F6EECF244321}">
                <p14:modId xmlns:p14="http://schemas.microsoft.com/office/powerpoint/2010/main" val="1588157024"/>
              </p:ext>
            </p:extLst>
          </p:nvPr>
        </p:nvGraphicFramePr>
        <p:xfrm>
          <a:off x="1619251" y="1962150"/>
          <a:ext cx="9326162" cy="2597756"/>
        </p:xfrm>
        <a:graphic>
          <a:graphicData uri="http://schemas.openxmlformats.org/drawingml/2006/table">
            <a:tbl>
              <a:tblPr firstRow="1">
                <a:tableStyleId>{C083E6E3-FA7D-4D7B-A595-EF9225AFEA82}</a:tableStyleId>
              </a:tblPr>
              <a:tblGrid>
                <a:gridCol w="1354952">
                  <a:extLst>
                    <a:ext uri="{9D8B030D-6E8A-4147-A177-3AD203B41FA5}">
                      <a16:colId xmlns:a16="http://schemas.microsoft.com/office/drawing/2014/main" val="2041066968"/>
                    </a:ext>
                  </a:extLst>
                </a:gridCol>
                <a:gridCol w="1144841">
                  <a:extLst>
                    <a:ext uri="{9D8B030D-6E8A-4147-A177-3AD203B41FA5}">
                      <a16:colId xmlns:a16="http://schemas.microsoft.com/office/drawing/2014/main" val="217881924"/>
                    </a:ext>
                  </a:extLst>
                </a:gridCol>
                <a:gridCol w="1280160">
                  <a:extLst>
                    <a:ext uri="{9D8B030D-6E8A-4147-A177-3AD203B41FA5}">
                      <a16:colId xmlns:a16="http://schemas.microsoft.com/office/drawing/2014/main" val="2727982417"/>
                    </a:ext>
                  </a:extLst>
                </a:gridCol>
                <a:gridCol w="1065649">
                  <a:extLst>
                    <a:ext uri="{9D8B030D-6E8A-4147-A177-3AD203B41FA5}">
                      <a16:colId xmlns:a16="http://schemas.microsoft.com/office/drawing/2014/main" val="467323201"/>
                    </a:ext>
                  </a:extLst>
                </a:gridCol>
                <a:gridCol w="1280160">
                  <a:extLst>
                    <a:ext uri="{9D8B030D-6E8A-4147-A177-3AD203B41FA5}">
                      <a16:colId xmlns:a16="http://schemas.microsoft.com/office/drawing/2014/main" val="1716424815"/>
                    </a:ext>
                  </a:extLst>
                </a:gridCol>
                <a:gridCol w="1005840">
                  <a:extLst>
                    <a:ext uri="{9D8B030D-6E8A-4147-A177-3AD203B41FA5}">
                      <a16:colId xmlns:a16="http://schemas.microsoft.com/office/drawing/2014/main" val="1437392948"/>
                    </a:ext>
                  </a:extLst>
                </a:gridCol>
                <a:gridCol w="914400">
                  <a:extLst>
                    <a:ext uri="{9D8B030D-6E8A-4147-A177-3AD203B41FA5}">
                      <a16:colId xmlns:a16="http://schemas.microsoft.com/office/drawing/2014/main" val="4202330491"/>
                    </a:ext>
                  </a:extLst>
                </a:gridCol>
                <a:gridCol w="1280160">
                  <a:extLst>
                    <a:ext uri="{9D8B030D-6E8A-4147-A177-3AD203B41FA5}">
                      <a16:colId xmlns:a16="http://schemas.microsoft.com/office/drawing/2014/main" val="785727487"/>
                    </a:ext>
                  </a:extLst>
                </a:gridCol>
              </a:tblGrid>
              <a:tr h="400945">
                <a:tc>
                  <a:txBody>
                    <a:bodyPr/>
                    <a:lstStyle/>
                    <a:p>
                      <a:pPr algn="ctr" fontAlgn="b"/>
                      <a:r>
                        <a:rPr lang="en-US" sz="1400" u="none" strike="noStrike" dirty="0">
                          <a:effectLst/>
                          <a:latin typeface="Arial" panose="020B0604020202020204" pitchFamily="34" charset="0"/>
                          <a:cs typeface="Arial" panose="020B0604020202020204" pitchFamily="34" charset="0"/>
                        </a:rPr>
                        <a:t>Site Name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USGS  Station ID</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Precipitation (cm/</a:t>
                      </a:r>
                      <a:r>
                        <a:rPr lang="en-US" sz="1400" u="none" strike="noStrike" dirty="0" err="1">
                          <a:effectLst/>
                          <a:latin typeface="Arial" panose="020B0604020202020204" pitchFamily="34" charset="0"/>
                          <a:cs typeface="Arial" panose="020B0604020202020204" pitchFamily="34" charset="0"/>
                        </a:rPr>
                        <a:t>yr</a:t>
                      </a:r>
                      <a:r>
                        <a:rPr lang="en-US" sz="1400" u="none" strike="noStrike" dirty="0">
                          <a:effectLst/>
                          <a:latin typeface="Arial" panose="020B0604020202020204" pitchFamily="34" charset="0"/>
                          <a:cs typeface="Arial" panose="020B0604020202020204" pitchFamily="34" charset="0"/>
                        </a:rPr>
                        <a:t>)</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Flashiness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Low Flow Pulse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Channel Shape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NH</a:t>
                      </a:r>
                      <a:r>
                        <a:rPr lang="en-US" sz="1400" u="none" strike="noStrike" baseline="-25000" dirty="0">
                          <a:effectLst/>
                          <a:latin typeface="Arial" panose="020B0604020202020204" pitchFamily="34" charset="0"/>
                          <a:cs typeface="Arial" panose="020B0604020202020204" pitchFamily="34" charset="0"/>
                        </a:rPr>
                        <a:t>4</a:t>
                      </a:r>
                      <a:r>
                        <a:rPr lang="en-US" sz="1400" u="none" strike="noStrike" baseline="30000" dirty="0">
                          <a:effectLst/>
                          <a:latin typeface="Arial" panose="020B0604020202020204" pitchFamily="34" charset="0"/>
                          <a:cs typeface="Arial" panose="020B0604020202020204" pitchFamily="34" charset="0"/>
                        </a:rPr>
                        <a:t>+</a:t>
                      </a:r>
                      <a:r>
                        <a:rPr lang="en-US" sz="1400" u="none" strike="noStrike" dirty="0">
                          <a:effectLst/>
                          <a:latin typeface="Arial" panose="020B0604020202020204" pitchFamily="34" charset="0"/>
                          <a:cs typeface="Arial" panose="020B0604020202020204" pitchFamily="34" charset="0"/>
                        </a:rPr>
                        <a:t> (mg/L)</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Conductivity ln(µS/cm)</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38938169"/>
                  </a:ext>
                </a:extLst>
              </a:tr>
              <a:tr h="232078">
                <a:tc>
                  <a:txBody>
                    <a:bodyPr/>
                    <a:lstStyle/>
                    <a:p>
                      <a:pPr algn="ctr" fontAlgn="b"/>
                      <a:r>
                        <a:rPr lang="en-US" sz="1400" u="none" strike="noStrike" dirty="0">
                          <a:effectLst/>
                          <a:latin typeface="Arial" panose="020B0604020202020204" pitchFamily="34" charset="0"/>
                          <a:cs typeface="Arial" panose="020B0604020202020204" pitchFamily="34" charset="0"/>
                        </a:rPr>
                        <a:t>San Fernando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8211900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67.750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20.306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15.762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0.298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6.887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063508"/>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Tranquitas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8212300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67.750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0.781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24.060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17.988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0.153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9.096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71647488"/>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Medio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8189300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79.130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0.993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18.405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0.113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6.748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74996929"/>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Aransas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8189700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80.770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1.053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7.664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11.781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0.105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6.835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619661812"/>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Mission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8189500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85.360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0.580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3.357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14.701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7.163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5167377"/>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Perdido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8177300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92.370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1.339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0.000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15.152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6.602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0429405"/>
                  </a:ext>
                </a:extLst>
              </a:tr>
              <a:tr h="200472">
                <a:tc>
                  <a:txBody>
                    <a:bodyPr/>
                    <a:lstStyle/>
                    <a:p>
                      <a:pPr algn="ctr" fontAlgn="b"/>
                      <a:r>
                        <a:rPr lang="en-US" sz="1400" u="none" strike="noStrike" dirty="0" err="1">
                          <a:effectLst/>
                          <a:latin typeface="Arial" panose="020B0604020202020204" pitchFamily="34" charset="0"/>
                          <a:cs typeface="Arial" panose="020B0604020202020204" pitchFamily="34" charset="0"/>
                        </a:rPr>
                        <a:t>Garcitas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8164600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102.410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0.806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4.867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18.161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0.098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6.249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74618996"/>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Placedo</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8164800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104.650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5.482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13.380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0.088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7.035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926281359"/>
                  </a:ext>
                </a:extLst>
              </a:tr>
              <a:tr h="200472">
                <a:tc>
                  <a:txBody>
                    <a:bodyPr/>
                    <a:lstStyle/>
                    <a:p>
                      <a:pPr algn="ctr" fontAlgn="b"/>
                      <a:r>
                        <a:rPr lang="en-US" sz="1400" u="none" strike="noStrike">
                          <a:effectLst/>
                          <a:latin typeface="Arial" panose="020B0604020202020204" pitchFamily="34" charset="0"/>
                          <a:cs typeface="Arial" panose="020B0604020202020204" pitchFamily="34" charset="0"/>
                        </a:rPr>
                        <a:t>Big Creek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8115000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120.310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a:effectLst/>
                          <a:latin typeface="Arial" panose="020B0604020202020204" pitchFamily="34" charset="0"/>
                          <a:cs typeface="Arial" panose="020B0604020202020204" pitchFamily="34" charset="0"/>
                        </a:rPr>
                        <a:t>0.961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15.631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23.150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5.390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79680624"/>
                  </a:ext>
                </a:extLst>
              </a:tr>
              <a:tr h="232078">
                <a:tc>
                  <a:txBody>
                    <a:bodyPr/>
                    <a:lstStyle/>
                    <a:p>
                      <a:pPr algn="ctr" fontAlgn="b"/>
                      <a:r>
                        <a:rPr lang="en-US" sz="1400" u="none" strike="noStrike" dirty="0">
                          <a:effectLst/>
                          <a:latin typeface="Arial" panose="020B0604020202020204" pitchFamily="34" charset="0"/>
                          <a:cs typeface="Arial" panose="020B0604020202020204" pitchFamily="34" charset="0"/>
                        </a:rPr>
                        <a:t>Bear Branch</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8068390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124.190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0.777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13.146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12.011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0.133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400" u="none" strike="noStrike" dirty="0">
                          <a:effectLst/>
                          <a:latin typeface="Arial" panose="020B0604020202020204" pitchFamily="34" charset="0"/>
                          <a:cs typeface="Arial" panose="020B0604020202020204" pitchFamily="34" charset="0"/>
                        </a:rPr>
                        <a:t>5.426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16055437"/>
                  </a:ext>
                </a:extLst>
              </a:tr>
            </a:tbl>
          </a:graphicData>
        </a:graphic>
      </p:graphicFrame>
    </p:spTree>
    <p:extLst>
      <p:ext uri="{BB962C8B-B14F-4D97-AF65-F5344CB8AC3E}">
        <p14:creationId xmlns:p14="http://schemas.microsoft.com/office/powerpoint/2010/main" val="197026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B1AC1D-703B-4839-8673-DA18F3DE1C5F}"/>
              </a:ext>
            </a:extLst>
          </p:cNvPr>
          <p:cNvPicPr>
            <a:picLocks noChangeAspect="1"/>
          </p:cNvPicPr>
          <p:nvPr/>
        </p:nvPicPr>
        <p:blipFill rotWithShape="1">
          <a:blip r:embed="rId3"/>
          <a:srcRect r="12379"/>
          <a:stretch/>
        </p:blipFill>
        <p:spPr>
          <a:xfrm>
            <a:off x="0" y="0"/>
            <a:ext cx="7992974" cy="6601152"/>
          </a:xfrm>
          <a:prstGeom prst="rect">
            <a:avLst/>
          </a:prstGeom>
        </p:spPr>
      </p:pic>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a:off x="3551603" y="2679332"/>
            <a:ext cx="2218531" cy="84296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2291128" y="1293002"/>
            <a:ext cx="1260476" cy="138633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V="1">
            <a:off x="3551603" y="1264545"/>
            <a:ext cx="2099878" cy="1414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2022870" y="4454344"/>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2A35C37-A0E6-4593-A526-796A54CFBA0D}"/>
              </a:ext>
            </a:extLst>
          </p:cNvPr>
          <p:cNvSpPr/>
          <p:nvPr/>
        </p:nvSpPr>
        <p:spPr>
          <a:xfrm>
            <a:off x="1809605" y="5785588"/>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AE81987-6F78-4FF8-817D-162C112C7F4D}"/>
              </a:ext>
            </a:extLst>
          </p:cNvPr>
          <p:cNvSpPr/>
          <p:nvPr/>
        </p:nvSpPr>
        <p:spPr>
          <a:xfrm>
            <a:off x="2258172" y="3379420"/>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5B1DFBD1-B7E2-4746-9880-2418E7B0CE06}"/>
              </a:ext>
            </a:extLst>
          </p:cNvPr>
          <p:cNvSpPr/>
          <p:nvPr/>
        </p:nvSpPr>
        <p:spPr>
          <a:xfrm>
            <a:off x="2376264" y="1875646"/>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599F0E0-517A-4219-B3F0-81E5DDAA811B}"/>
              </a:ext>
            </a:extLst>
          </p:cNvPr>
          <p:cNvSpPr/>
          <p:nvPr/>
        </p:nvSpPr>
        <p:spPr>
          <a:xfrm>
            <a:off x="3166625" y="735126"/>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29DD5C0-EAB5-4C66-8068-E63CE55DF58A}"/>
              </a:ext>
            </a:extLst>
          </p:cNvPr>
          <p:cNvSpPr/>
          <p:nvPr/>
        </p:nvSpPr>
        <p:spPr>
          <a:xfrm>
            <a:off x="2830809" y="1509116"/>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2739D4E-634A-48D5-9851-F179CD01A73D}"/>
              </a:ext>
            </a:extLst>
          </p:cNvPr>
          <p:cNvSpPr/>
          <p:nvPr/>
        </p:nvSpPr>
        <p:spPr>
          <a:xfrm>
            <a:off x="1137785" y="296125"/>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E72E7A-0EBD-4C53-9835-9F6FF638EB93}"/>
              </a:ext>
            </a:extLst>
          </p:cNvPr>
          <p:cNvSpPr/>
          <p:nvPr/>
        </p:nvSpPr>
        <p:spPr>
          <a:xfrm>
            <a:off x="4601542" y="2607895"/>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1C886D69-3F1B-4CD0-AAA7-7DDBBC3ECAF4}"/>
              </a:ext>
            </a:extLst>
          </p:cNvPr>
          <p:cNvSpPr/>
          <p:nvPr/>
        </p:nvSpPr>
        <p:spPr>
          <a:xfrm>
            <a:off x="7496223" y="2260981"/>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AB1FFBE-7601-484E-87C3-23D8CED0E02C}"/>
              </a:ext>
            </a:extLst>
          </p:cNvPr>
          <p:cNvSpPr/>
          <p:nvPr/>
        </p:nvSpPr>
        <p:spPr>
          <a:xfrm>
            <a:off x="7108030" y="3359546"/>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840A2AF-68EF-4739-8EF7-26F916EB10F2}"/>
              </a:ext>
            </a:extLst>
          </p:cNvPr>
          <p:cNvSpPr txBox="1"/>
          <p:nvPr/>
        </p:nvSpPr>
        <p:spPr>
          <a:xfrm>
            <a:off x="3112124" y="4143144"/>
            <a:ext cx="1239443" cy="646331"/>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Channel Shape</a:t>
            </a:r>
          </a:p>
          <a:p>
            <a:pPr algn="ctr"/>
            <a:endParaRPr lang="en-US" sz="1200" dirty="0">
              <a:latin typeface="Arial" panose="020B0604020202020204" pitchFamily="34" charset="0"/>
              <a:cs typeface="Arial" panose="020B0604020202020204" pitchFamily="34" charset="0"/>
            </a:endParaRPr>
          </a:p>
          <a:p>
            <a:pPr algn="ctr"/>
            <a:endParaRPr lang="en-US" sz="12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0BFA4801-5B74-45C4-BC70-61DDC75924CA}"/>
              </a:ext>
            </a:extLst>
          </p:cNvPr>
          <p:cNvSpPr txBox="1"/>
          <p:nvPr/>
        </p:nvSpPr>
        <p:spPr>
          <a:xfrm>
            <a:off x="5381915" y="4064149"/>
            <a:ext cx="832279" cy="646331"/>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5782073" y="3500447"/>
            <a:ext cx="5229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561ED95-0EFC-484F-8A5E-E7CFC41E570F}"/>
              </a:ext>
            </a:extLst>
          </p:cNvPr>
          <p:cNvSpPr txBox="1"/>
          <p:nvPr/>
        </p:nvSpPr>
        <p:spPr>
          <a:xfrm>
            <a:off x="5651481" y="998747"/>
            <a:ext cx="1019831"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1658067" y="814081"/>
            <a:ext cx="917239" cy="461665"/>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Flashiness</a:t>
            </a:r>
          </a:p>
        </p:txBody>
      </p:sp>
      <p:sp>
        <p:nvSpPr>
          <p:cNvPr id="54" name="TextBox 53">
            <a:extLst>
              <a:ext uri="{FF2B5EF4-FFF2-40B4-BE49-F238E27FC236}">
                <a16:creationId xmlns:a16="http://schemas.microsoft.com/office/drawing/2014/main" id="{3C62DB83-3E35-4545-A473-DE91A8AC7125}"/>
              </a:ext>
            </a:extLst>
          </p:cNvPr>
          <p:cNvSpPr txBox="1"/>
          <p:nvPr/>
        </p:nvSpPr>
        <p:spPr>
          <a:xfrm>
            <a:off x="920337" y="4106537"/>
            <a:ext cx="1041668" cy="461665"/>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Precipitation</a:t>
            </a:r>
          </a:p>
        </p:txBody>
      </p:sp>
      <p:sp>
        <p:nvSpPr>
          <p:cNvPr id="4" name="TextBox 3">
            <a:extLst>
              <a:ext uri="{FF2B5EF4-FFF2-40B4-BE49-F238E27FC236}">
                <a16:creationId xmlns:a16="http://schemas.microsoft.com/office/drawing/2014/main" id="{F96E1328-A70C-4176-87F9-5924919E27F6}"/>
              </a:ext>
            </a:extLst>
          </p:cNvPr>
          <p:cNvSpPr txBox="1"/>
          <p:nvPr/>
        </p:nvSpPr>
        <p:spPr>
          <a:xfrm>
            <a:off x="8369300" y="1398636"/>
            <a:ext cx="3657600" cy="2462213"/>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Supplemental Figure 1: </a:t>
            </a:r>
            <a:r>
              <a:rPr lang="en-US" sz="14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the first principal component (horizontal axis) and the second principal component (vertical axis).</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915637" y="3018248"/>
            <a:ext cx="2788610" cy="369332"/>
          </a:xfrm>
          <a:prstGeom prst="rect">
            <a:avLst/>
          </a:prstGeom>
          <a:solidFill>
            <a:schemeClr val="bg1"/>
          </a:solidFill>
        </p:spPr>
        <p:txBody>
          <a:bodyPr wrap="square" rtlCol="0">
            <a:spAutoFit/>
          </a:bodyPr>
          <a:lstStyle/>
          <a:p>
            <a:pPr algn="ctr"/>
            <a:r>
              <a:rPr lang="en-US" dirty="0"/>
              <a:t>PC1 (23.1%)</a:t>
            </a:r>
          </a:p>
        </p:txBody>
      </p:sp>
      <p:sp>
        <p:nvSpPr>
          <p:cNvPr id="2" name="Rectangle 1">
            <a:extLst>
              <a:ext uri="{FF2B5EF4-FFF2-40B4-BE49-F238E27FC236}">
                <a16:creationId xmlns:a16="http://schemas.microsoft.com/office/drawing/2014/main" id="{EEC5B516-4868-47DE-8C1F-531452F9AA67}"/>
              </a:ext>
            </a:extLst>
          </p:cNvPr>
          <p:cNvSpPr/>
          <p:nvPr/>
        </p:nvSpPr>
        <p:spPr>
          <a:xfrm>
            <a:off x="6670365" y="4823983"/>
            <a:ext cx="1199661" cy="98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id="{6C2B71D6-F720-4D22-BE22-0B52ABBBC230}"/>
              </a:ext>
            </a:extLst>
          </p:cNvPr>
          <p:cNvCxnSpPr>
            <a:cxnSpLocks/>
          </p:cNvCxnSpPr>
          <p:nvPr/>
        </p:nvCxnSpPr>
        <p:spPr>
          <a:xfrm>
            <a:off x="3551604" y="2679332"/>
            <a:ext cx="74773" cy="142720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FA7C8A2F-B387-4FF1-8886-78335D5D787A}"/>
              </a:ext>
            </a:extLst>
          </p:cNvPr>
          <p:cNvCxnSpPr>
            <a:cxnSpLocks/>
          </p:cNvCxnSpPr>
          <p:nvPr/>
        </p:nvCxnSpPr>
        <p:spPr>
          <a:xfrm>
            <a:off x="3551603" y="2679332"/>
            <a:ext cx="1952648" cy="147399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7311ED1A-79A6-48C8-9DA7-49DE320020E8}"/>
              </a:ext>
            </a:extLst>
          </p:cNvPr>
          <p:cNvCxnSpPr>
            <a:cxnSpLocks/>
          </p:cNvCxnSpPr>
          <p:nvPr/>
        </p:nvCxnSpPr>
        <p:spPr>
          <a:xfrm flipH="1">
            <a:off x="1419729" y="2679332"/>
            <a:ext cx="2131875" cy="1609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2" name="Oval 61">
            <a:extLst>
              <a:ext uri="{FF2B5EF4-FFF2-40B4-BE49-F238E27FC236}">
                <a16:creationId xmlns:a16="http://schemas.microsoft.com/office/drawing/2014/main" id="{520645AB-8741-459D-B59A-1A6A8F968B4B}"/>
              </a:ext>
            </a:extLst>
          </p:cNvPr>
          <p:cNvSpPr/>
          <p:nvPr/>
        </p:nvSpPr>
        <p:spPr>
          <a:xfrm>
            <a:off x="7102041" y="3355043"/>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BA999175-6D62-4B1B-AB49-E5CB06B65EEE}"/>
              </a:ext>
            </a:extLst>
          </p:cNvPr>
          <p:cNvSpPr/>
          <p:nvPr/>
        </p:nvSpPr>
        <p:spPr>
          <a:xfrm>
            <a:off x="2826116" y="146911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BC9FD135-AD21-4758-8D6C-E93AB7E855F2}"/>
              </a:ext>
            </a:extLst>
          </p:cNvPr>
          <p:cNvSpPr/>
          <p:nvPr/>
        </p:nvSpPr>
        <p:spPr>
          <a:xfrm>
            <a:off x="4572683" y="2579123"/>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26F5844-39BA-410D-97BE-FB3A88273311}"/>
              </a:ext>
            </a:extLst>
          </p:cNvPr>
          <p:cNvSpPr/>
          <p:nvPr/>
        </p:nvSpPr>
        <p:spPr>
          <a:xfrm>
            <a:off x="7477173" y="2240978"/>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6DA693-55B0-4071-886A-48F9AA7B4542}"/>
              </a:ext>
            </a:extLst>
          </p:cNvPr>
          <p:cNvSpPr/>
          <p:nvPr/>
        </p:nvSpPr>
        <p:spPr>
          <a:xfrm>
            <a:off x="3135313" y="708557"/>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D6D93E4-89E8-452A-9736-DF0E08DD8186}"/>
              </a:ext>
            </a:extLst>
          </p:cNvPr>
          <p:cNvSpPr/>
          <p:nvPr/>
        </p:nvSpPr>
        <p:spPr>
          <a:xfrm>
            <a:off x="1118735" y="276122"/>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FCCF14E2-DC4D-476E-B772-0B99ADF76085}"/>
              </a:ext>
            </a:extLst>
          </p:cNvPr>
          <p:cNvSpPr/>
          <p:nvPr/>
        </p:nvSpPr>
        <p:spPr>
          <a:xfrm>
            <a:off x="2357214" y="187079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8F9CE36A-31BE-453B-9A62-78CB6642441D}"/>
              </a:ext>
            </a:extLst>
          </p:cNvPr>
          <p:cNvSpPr/>
          <p:nvPr/>
        </p:nvSpPr>
        <p:spPr>
          <a:xfrm>
            <a:off x="2229394" y="333941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C3C6A3AB-1614-4D22-896B-2B81478CF071}"/>
              </a:ext>
            </a:extLst>
          </p:cNvPr>
          <p:cNvSpPr/>
          <p:nvPr/>
        </p:nvSpPr>
        <p:spPr>
          <a:xfrm>
            <a:off x="2003820" y="4434341"/>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264CB404-9B19-4E66-8A12-A296BAF49010}"/>
              </a:ext>
            </a:extLst>
          </p:cNvPr>
          <p:cNvSpPr/>
          <p:nvPr/>
        </p:nvSpPr>
        <p:spPr>
          <a:xfrm>
            <a:off x="1786205" y="576558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483B4ECD-59DB-4977-923A-134D0D2ABBEA}"/>
              </a:ext>
            </a:extLst>
          </p:cNvPr>
          <p:cNvSpPr txBox="1"/>
          <p:nvPr/>
        </p:nvSpPr>
        <p:spPr>
          <a:xfrm>
            <a:off x="2957262" y="6365844"/>
            <a:ext cx="2788610" cy="369332"/>
          </a:xfrm>
          <a:prstGeom prst="rect">
            <a:avLst/>
          </a:prstGeom>
          <a:solidFill>
            <a:schemeClr val="bg1"/>
          </a:solidFill>
        </p:spPr>
        <p:txBody>
          <a:bodyPr wrap="square" rtlCol="0">
            <a:spAutoFit/>
          </a:bodyPr>
          <a:lstStyle/>
          <a:p>
            <a:pPr algn="ctr"/>
            <a:r>
              <a:rPr lang="en-US" dirty="0"/>
              <a:t>PC1 (39.7%)</a:t>
            </a:r>
          </a:p>
        </p:txBody>
      </p:sp>
    </p:spTree>
    <p:extLst>
      <p:ext uri="{BB962C8B-B14F-4D97-AF65-F5344CB8AC3E}">
        <p14:creationId xmlns:p14="http://schemas.microsoft.com/office/powerpoint/2010/main" val="230225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8A4AFB-1F52-46B5-A7F9-B4DE8C6AABC7}"/>
              </a:ext>
            </a:extLst>
          </p:cNvPr>
          <p:cNvSpPr txBox="1"/>
          <p:nvPr/>
        </p:nvSpPr>
        <p:spPr>
          <a:xfrm>
            <a:off x="7754020" y="1984116"/>
            <a:ext cx="4437980" cy="2585323"/>
          </a:xfrm>
          <a:prstGeom prst="rect">
            <a:avLst/>
          </a:prstGeom>
          <a:noFill/>
        </p:spPr>
        <p:txBody>
          <a:bodyPr wrap="square" rtlCol="0">
            <a:spAutoFit/>
          </a:bodyPr>
          <a:lstStyle/>
          <a:p>
            <a:r>
              <a:rPr lang="en-US" b="1" dirty="0"/>
              <a:t>Supplemental Figure 2:</a:t>
            </a:r>
            <a:r>
              <a:rPr lang="en-US" dirty="0"/>
              <a:t> Environmental predictors pairs plot. Scatter plots with linear regression are depicted in the upper right panels. Data point density is plotted by the blue line along the center diagonal panels. Correlation coefficients are scaled by magnitude and depicted in the lower left panels opposite of their complimentary scatterplot in the top right section.</a:t>
            </a:r>
            <a:endParaRPr lang="en-US" b="1" dirty="0"/>
          </a:p>
        </p:txBody>
      </p:sp>
      <p:pic>
        <p:nvPicPr>
          <p:cNvPr id="6" name="Picture 5">
            <a:extLst>
              <a:ext uri="{FF2B5EF4-FFF2-40B4-BE49-F238E27FC236}">
                <a16:creationId xmlns:a16="http://schemas.microsoft.com/office/drawing/2014/main" id="{4E4EE4B6-88F2-4AA4-8D9C-3F7ED804055C}"/>
              </a:ext>
            </a:extLst>
          </p:cNvPr>
          <p:cNvPicPr>
            <a:picLocks noChangeAspect="1"/>
          </p:cNvPicPr>
          <p:nvPr/>
        </p:nvPicPr>
        <p:blipFill>
          <a:blip r:embed="rId2"/>
          <a:stretch>
            <a:fillRect/>
          </a:stretch>
        </p:blipFill>
        <p:spPr>
          <a:xfrm>
            <a:off x="0" y="0"/>
            <a:ext cx="7754020" cy="6858000"/>
          </a:xfrm>
          <a:prstGeom prst="rect">
            <a:avLst/>
          </a:prstGeom>
        </p:spPr>
      </p:pic>
    </p:spTree>
    <p:extLst>
      <p:ext uri="{BB962C8B-B14F-4D97-AF65-F5344CB8AC3E}">
        <p14:creationId xmlns:p14="http://schemas.microsoft.com/office/powerpoint/2010/main" val="2196052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10852</TotalTime>
  <Words>1087</Words>
  <Application>Microsoft Office PowerPoint</Application>
  <PresentationFormat>Widescreen</PresentationFormat>
  <Paragraphs>315</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Major Revision 2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204</cp:revision>
  <dcterms:created xsi:type="dcterms:W3CDTF">2020-12-14T18:50:50Z</dcterms:created>
  <dcterms:modified xsi:type="dcterms:W3CDTF">2021-07-30T21:26:26Z</dcterms:modified>
</cp:coreProperties>
</file>